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3"/>
    <p:sldId id="271" r:id="rId4"/>
    <p:sldId id="257" r:id="rId5"/>
    <p:sldId id="258" r:id="rId6"/>
    <p:sldId id="259" r:id="rId7"/>
    <p:sldId id="260" r:id="rId8"/>
    <p:sldId id="261" r:id="rId9"/>
    <p:sldId id="262" r:id="rId10"/>
    <p:sldId id="263" r:id="rId11"/>
    <p:sldId id="264" r:id="rId12"/>
    <p:sldId id="269" r:id="rId13"/>
    <p:sldId id="266" r:id="rId14"/>
    <p:sldId id="268"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35"/>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293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5BCAD085-E8A6-8845-BD4E-CB4CCA059FC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2504"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54296" y="1600200"/>
            <a:ext cx="4032504"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5BCAD085-E8A6-8845-BD4E-CB4CCA059FC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5BCAD085-E8A6-8845-BD4E-CB4CCA059FC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fld>
            <a:endParaRPr lang="en-US"/>
          </a:p>
        </p:txBody>
      </p:sp>
    </p:spTree>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Title 1025"/>
          <p:cNvSpPr/>
          <p:nvPr>
            <p:ph type="title"/>
          </p:nvPr>
        </p:nvSpPr>
        <p:spPr>
          <a:xfrm>
            <a:off x="457200" y="274638"/>
            <a:ext cx="8229600" cy="1143000"/>
          </a:xfrm>
          <a:prstGeom prst="rect">
            <a:avLst/>
          </a:prstGeom>
          <a:noFill/>
          <a:ln w="9525">
            <a:noFill/>
          </a:ln>
        </p:spPr>
        <p:txBody>
          <a:bodyPr anchor="ctr" anchorCtr="0"/>
          <a:p>
            <a:pPr lvl="0"/>
            <a:r>
              <a:t>Click to edit Master title style</a:t>
            </a:r>
          </a:p>
        </p:txBody>
      </p:sp>
      <p:sp>
        <p:nvSpPr>
          <p:cNvPr id="1027" name="Text Placeholder 1026"/>
          <p:cNvSpPr/>
          <p:nvPr>
            <p:ph type="body" idx="1"/>
          </p:nvPr>
        </p:nvSpPr>
        <p:spPr>
          <a:xfrm>
            <a:off x="457200" y="1600200"/>
            <a:ext cx="8229600" cy="4525963"/>
          </a:xfrm>
          <a:prstGeom prst="rect">
            <a:avLst/>
          </a:prstGeom>
          <a:noFill/>
          <a:ln w="9525">
            <a:noFill/>
          </a:ln>
        </p:spPr>
        <p:txBody>
          <a:bodyPr/>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p:nvPr>
            <p:ph type="dt" sz="half" idx="2"/>
          </p:nvPr>
        </p:nvSpPr>
        <p:spPr>
          <a:xfrm>
            <a:off x="457200" y="6245225"/>
            <a:ext cx="2133600" cy="476250"/>
          </a:xfrm>
          <a:prstGeom prst="rect">
            <a:avLst/>
          </a:prstGeom>
          <a:noFill/>
          <a:ln w="9525">
            <a:noFill/>
          </a:ln>
        </p:spPr>
        <p:txBody>
          <a:bodyPr/>
          <a:lstStyle>
            <a:lvl1pPr>
              <a:defRPr sz="1400"/>
            </a:lvl1pPr>
          </a:lstStyle>
          <a:p>
            <a:fld id="{5BCAD085-E8A6-8845-BD4E-CB4CCA059FC4}" type="datetimeFigureOut">
              <a:rPr lang="en-US" smtClean="0"/>
            </a:fld>
            <a:endParaRPr lang="en-US"/>
          </a:p>
        </p:txBody>
      </p:sp>
      <p:sp>
        <p:nvSpPr>
          <p:cNvPr id="1029" name="Footer Placeholder 1028"/>
          <p:cNvSpPr/>
          <p:nvPr>
            <p:ph type="ftr" sz="quarter" idx="3"/>
          </p:nvPr>
        </p:nvSpPr>
        <p:spPr>
          <a:xfrm>
            <a:off x="3124200" y="6245225"/>
            <a:ext cx="2895600" cy="476250"/>
          </a:xfrm>
          <a:prstGeom prst="rect">
            <a:avLst/>
          </a:prstGeom>
          <a:noFill/>
          <a:ln w="9525">
            <a:noFill/>
          </a:ln>
        </p:spPr>
        <p:txBody>
          <a:bodyPr/>
          <a:lstStyle>
            <a:lvl1pPr algn="ctr">
              <a:defRPr sz="1400"/>
            </a:lvl1pPr>
          </a:lstStyle>
          <a:p>
            <a:endParaRPr lang="en-US"/>
          </a:p>
        </p:txBody>
      </p:sp>
      <p:sp>
        <p:nvSpPr>
          <p:cNvPr id="1030" name="Slide Number Placeholder 1029"/>
          <p:cNvSpPr/>
          <p:nvPr>
            <p:ph type="sldNum" sz="quarter" idx="4"/>
          </p:nvPr>
        </p:nvSpPr>
        <p:spPr>
          <a:xfrm>
            <a:off x="6553200" y="6245225"/>
            <a:ext cx="2133600" cy="476250"/>
          </a:xfrm>
          <a:prstGeom prst="rect">
            <a:avLst/>
          </a:prstGeom>
          <a:noFill/>
          <a:ln w="9525">
            <a:noFill/>
          </a:ln>
        </p:spPr>
        <p:txBody>
          <a:bodyPr/>
          <a:lstStyle>
            <a:lvl1pPr algn="r">
              <a:defRPr sz="1400"/>
            </a:lvl1pPr>
          </a:lstStyle>
          <a:p>
            <a:fld id="{C1FF6DA9-008F-8B48-92A6-B652298478BF}"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Title 1"/>
          <p:cNvSpPr>
            <a:spLocks noGrp="1"/>
          </p:cNvSpPr>
          <p:nvPr>
            <p:ph type="ctrTitle"/>
          </p:nvPr>
        </p:nvSpPr>
        <p:spPr>
          <a:xfrm>
            <a:off x="470853" y="2571750"/>
            <a:ext cx="8207375" cy="1082675"/>
          </a:xfrm>
        </p:spPr>
        <p:txBody>
          <a:bodyPr>
            <a:scene3d>
              <a:camera prst="orthographicFront"/>
              <a:lightRig rig="threePt" dir="t"/>
            </a:scene3d>
          </a:bodyPr>
          <a:lstStyle/>
          <a:p>
            <a:pPr>
              <a:defRPr sz="4400">
                <a:solidFill>
                  <a:srgbClr val="FFFFFF"/>
                </a:solidFill>
              </a:defRPr>
            </a:pPr>
            <a:r>
              <a:rPr sz="6600">
                <a:solidFill>
                  <a:schemeClr val="accent5">
                    <a:lumMod val="50000"/>
                  </a:schemeClr>
                </a:solidFill>
                <a:effectLst>
                  <a:outerShdw blurRad="38100" dist="19050" dir="2700000" algn="tl" rotWithShape="0">
                    <a:schemeClr val="dk1">
                      <a:alpha val="40000"/>
                      <a:alpha val="40000"/>
                    </a:schemeClr>
                  </a:outerShdw>
                </a:effectLst>
                <a:latin typeface="Apple SD Gothic Neo Regular" panose="02000300000000000000" charset="-122"/>
                <a:ea typeface="Apple SD Gothic Neo Regular" panose="02000300000000000000" charset="-122"/>
              </a:rPr>
              <a:t>Dress Code Policy</a:t>
            </a:r>
            <a:endParaRPr sz="6600">
              <a:solidFill>
                <a:schemeClr val="accent5">
                  <a:lumMod val="50000"/>
                </a:schemeClr>
              </a:solidFill>
              <a:effectLst>
                <a:outerShdw blurRad="38100" dist="19050" dir="2700000" algn="tl" rotWithShape="0">
                  <a:schemeClr val="dk1">
                    <a:alpha val="40000"/>
                    <a:alpha val="40000"/>
                  </a:schemeClr>
                </a:outerShdw>
              </a:effectLst>
              <a:latin typeface="Apple SD Gothic Neo Regular" panose="02000300000000000000" charset="-122"/>
              <a:ea typeface="Apple SD Gothic Neo Regular" panose="02000300000000000000" charset="-122"/>
            </a:endParaRPr>
          </a:p>
        </p:txBody>
      </p:sp>
      <p:sp>
        <p:nvSpPr>
          <p:cNvPr id="3" name="Subtitle 2"/>
          <p:cNvSpPr>
            <a:spLocks noGrp="1"/>
          </p:cNvSpPr>
          <p:nvPr>
            <p:ph type="subTitle" idx="1"/>
          </p:nvPr>
        </p:nvSpPr>
        <p:spPr>
          <a:xfrm>
            <a:off x="466090" y="3827145"/>
            <a:ext cx="8212138" cy="1752600"/>
          </a:xfrm>
        </p:spPr>
        <p:txBody>
          <a:bodyPr>
            <a:scene3d>
              <a:camera prst="orthographicFront"/>
              <a:lightRig rig="threePt" dir="t"/>
            </a:scene3d>
          </a:bodyPr>
          <a:lstStyle/>
          <a:p>
            <a:pPr>
              <a:defRPr sz="2400">
                <a:solidFill>
                  <a:srgbClr val="FFFFFF"/>
                </a:solidFill>
              </a:defRPr>
            </a:pPr>
            <a:r>
              <a:rPr>
                <a:solidFill>
                  <a:schemeClr val="accent5">
                    <a:lumMod val="50000"/>
                  </a:schemeClr>
                </a:solidFill>
                <a:effectLst>
                  <a:outerShdw blurRad="38100" dist="19050" dir="2700000" algn="tl" rotWithShape="0">
                    <a:schemeClr val="dk1">
                      <a:alpha val="40000"/>
                      <a:alpha val="40000"/>
                    </a:schemeClr>
                  </a:outerShdw>
                </a:effectLst>
              </a:rPr>
              <a:t>Effective Date: January 5, 2024</a:t>
            </a:r>
            <a:endParaRPr>
              <a:solidFill>
                <a:schemeClr val="accent5">
                  <a:lumMod val="50000"/>
                </a:schemeClr>
              </a:solidFill>
              <a:effectLst>
                <a:outerShdw blurRad="38100" dist="19050" dir="2700000" algn="tl" rotWithShape="0">
                  <a:schemeClr val="dk1">
                    <a:alpha val="40000"/>
                    <a:alpha val="40000"/>
                  </a:schemeClr>
                </a:outerShdw>
              </a:effectLst>
            </a:endParaRPr>
          </a:p>
        </p:txBody>
      </p:sp>
      <p:pic>
        <p:nvPicPr>
          <p:cNvPr id="6" name="Picture 5" descr="LGH-1"/>
          <p:cNvPicPr>
            <a:picLocks noChangeAspect="1"/>
          </p:cNvPicPr>
          <p:nvPr/>
        </p:nvPicPr>
        <p:blipFill>
          <a:blip r:embed="rId1"/>
          <a:stretch>
            <a:fillRect/>
          </a:stretch>
        </p:blipFill>
        <p:spPr>
          <a:xfrm>
            <a:off x="3195955" y="1118235"/>
            <a:ext cx="2675890" cy="836295"/>
          </a:xfrm>
          <a:prstGeom prst="rect">
            <a:avLst/>
          </a:prstGeom>
        </p:spPr>
      </p:pic>
      <p:sp>
        <p:nvSpPr>
          <p:cNvPr id="7" name="Freeform: Shape 45"/>
          <p:cNvSpPr/>
          <p:nvPr/>
        </p:nvSpPr>
        <p:spPr>
          <a:xfrm>
            <a:off x="0" y="0"/>
            <a:ext cx="6929120" cy="951230"/>
          </a:xfrm>
          <a:custGeom>
            <a:avLst/>
            <a:gdLst>
              <a:gd name="connsiteX0" fmla="*/ 0 w 6928904"/>
              <a:gd name="connsiteY0" fmla="*/ 0 h 4848491"/>
              <a:gd name="connsiteX1" fmla="*/ 6928904 w 6928904"/>
              <a:gd name="connsiteY1" fmla="*/ 0 h 4848491"/>
              <a:gd name="connsiteX2" fmla="*/ 6888852 w 6928904"/>
              <a:gd name="connsiteY2" fmla="*/ 70683 h 4848491"/>
              <a:gd name="connsiteX3" fmla="*/ 6705314 w 6928904"/>
              <a:gd name="connsiteY3" fmla="*/ 281492 h 4848491"/>
              <a:gd name="connsiteX4" fmla="*/ 1591596 w 6928904"/>
              <a:gd name="connsiteY4" fmla="*/ 4627283 h 4848491"/>
              <a:gd name="connsiteX5" fmla="*/ 281557 w 6928904"/>
              <a:gd name="connsiteY5" fmla="*/ 4520933 h 4848491"/>
              <a:gd name="connsiteX6" fmla="*/ 0 w 6928904"/>
              <a:gd name="connsiteY6" fmla="*/ 4189623 h 4848491"/>
              <a:gd name="connsiteX7" fmla="*/ 0 w 6928904"/>
              <a:gd name="connsiteY7" fmla="*/ 0 h 484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8904" h="4848491">
                <a:moveTo>
                  <a:pt x="0" y="0"/>
                </a:moveTo>
                <a:lnTo>
                  <a:pt x="6928904" y="0"/>
                </a:lnTo>
                <a:lnTo>
                  <a:pt x="6888852" y="70683"/>
                </a:lnTo>
                <a:cubicBezTo>
                  <a:pt x="6839910" y="147911"/>
                  <a:pt x="6778650" y="219169"/>
                  <a:pt x="6705314" y="281492"/>
                </a:cubicBezTo>
                <a:lnTo>
                  <a:pt x="1591596" y="4627283"/>
                </a:lnTo>
                <a:cubicBezTo>
                  <a:pt x="1200472" y="4959672"/>
                  <a:pt x="613947" y="4912058"/>
                  <a:pt x="281557" y="4520933"/>
                </a:cubicBezTo>
                <a:lnTo>
                  <a:pt x="0" y="4189623"/>
                </a:lnTo>
                <a:lnTo>
                  <a:pt x="0" y="0"/>
                </a:lnTo>
                <a:close/>
              </a:path>
            </a:pathLst>
          </a:custGeom>
          <a:gradFill flip="none" rotWithShape="1">
            <a:gsLst>
              <a:gs pos="0">
                <a:srgbClr val="66CCFF">
                  <a:tint val="66000"/>
                  <a:satMod val="160000"/>
                </a:srgbClr>
              </a:gs>
              <a:gs pos="50000">
                <a:srgbClr val="66CCFF">
                  <a:tint val="44500"/>
                  <a:satMod val="160000"/>
                </a:srgbClr>
              </a:gs>
              <a:gs pos="100000">
                <a:srgbClr val="66CCFF">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8" name="Freeform: Shape 45"/>
          <p:cNvSpPr/>
          <p:nvPr/>
        </p:nvSpPr>
        <p:spPr>
          <a:xfrm rot="10800000">
            <a:off x="2214880" y="5906770"/>
            <a:ext cx="6929120" cy="951230"/>
          </a:xfrm>
          <a:custGeom>
            <a:avLst/>
            <a:gdLst>
              <a:gd name="connsiteX0" fmla="*/ 0 w 6928904"/>
              <a:gd name="connsiteY0" fmla="*/ 0 h 4848491"/>
              <a:gd name="connsiteX1" fmla="*/ 6928904 w 6928904"/>
              <a:gd name="connsiteY1" fmla="*/ 0 h 4848491"/>
              <a:gd name="connsiteX2" fmla="*/ 6888852 w 6928904"/>
              <a:gd name="connsiteY2" fmla="*/ 70683 h 4848491"/>
              <a:gd name="connsiteX3" fmla="*/ 6705314 w 6928904"/>
              <a:gd name="connsiteY3" fmla="*/ 281492 h 4848491"/>
              <a:gd name="connsiteX4" fmla="*/ 1591596 w 6928904"/>
              <a:gd name="connsiteY4" fmla="*/ 4627283 h 4848491"/>
              <a:gd name="connsiteX5" fmla="*/ 281557 w 6928904"/>
              <a:gd name="connsiteY5" fmla="*/ 4520933 h 4848491"/>
              <a:gd name="connsiteX6" fmla="*/ 0 w 6928904"/>
              <a:gd name="connsiteY6" fmla="*/ 4189623 h 4848491"/>
              <a:gd name="connsiteX7" fmla="*/ 0 w 6928904"/>
              <a:gd name="connsiteY7" fmla="*/ 0 h 484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8904" h="4848491">
                <a:moveTo>
                  <a:pt x="0" y="0"/>
                </a:moveTo>
                <a:lnTo>
                  <a:pt x="6928904" y="0"/>
                </a:lnTo>
                <a:lnTo>
                  <a:pt x="6888852" y="70683"/>
                </a:lnTo>
                <a:cubicBezTo>
                  <a:pt x="6839910" y="147911"/>
                  <a:pt x="6778650" y="219169"/>
                  <a:pt x="6705314" y="281492"/>
                </a:cubicBezTo>
                <a:lnTo>
                  <a:pt x="1591596" y="4627283"/>
                </a:lnTo>
                <a:cubicBezTo>
                  <a:pt x="1200472" y="4959672"/>
                  <a:pt x="613947" y="4912058"/>
                  <a:pt x="281557" y="4520933"/>
                </a:cubicBezTo>
                <a:lnTo>
                  <a:pt x="0" y="4189623"/>
                </a:lnTo>
                <a:lnTo>
                  <a:pt x="0" y="0"/>
                </a:lnTo>
                <a:close/>
              </a:path>
            </a:pathLst>
          </a:custGeom>
          <a:gradFill flip="none" rotWithShape="1">
            <a:gsLst>
              <a:gs pos="0">
                <a:srgbClr val="66CCFF">
                  <a:tint val="66000"/>
                  <a:satMod val="160000"/>
                </a:srgbClr>
              </a:gs>
              <a:gs pos="50000">
                <a:srgbClr val="66CCFF">
                  <a:tint val="44500"/>
                  <a:satMod val="160000"/>
                </a:srgbClr>
              </a:gs>
              <a:gs pos="100000">
                <a:srgbClr val="66CCFF">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4" name="Text Box 3"/>
          <p:cNvSpPr txBox="1"/>
          <p:nvPr/>
        </p:nvSpPr>
        <p:spPr>
          <a:xfrm>
            <a:off x="133985" y="6468110"/>
            <a:ext cx="2388870" cy="275590"/>
          </a:xfrm>
          <a:prstGeom prst="rect">
            <a:avLst/>
          </a:prstGeom>
          <a:noFill/>
        </p:spPr>
        <p:txBody>
          <a:bodyPr wrap="square" rtlCol="0">
            <a:spAutoFit/>
          </a:bodyPr>
          <a:p>
            <a:r>
              <a:rPr lang="en-US" sz="1200"/>
              <a:t>Powered by </a:t>
            </a:r>
            <a:endParaRPr lang="en-US" sz="1200"/>
          </a:p>
        </p:txBody>
      </p:sp>
      <p:pic>
        <p:nvPicPr>
          <p:cNvPr id="5" name="Picture 4" descr="HR"/>
          <p:cNvPicPr>
            <a:picLocks noChangeAspect="1"/>
          </p:cNvPicPr>
          <p:nvPr/>
        </p:nvPicPr>
        <p:blipFill>
          <a:blip r:embed="rId2"/>
          <a:stretch>
            <a:fillRect/>
          </a:stretch>
        </p:blipFill>
        <p:spPr>
          <a:xfrm>
            <a:off x="1122045" y="6387465"/>
            <a:ext cx="939800" cy="334010"/>
          </a:xfrm>
          <a:prstGeom prst="rect">
            <a:avLst/>
          </a:prstGeom>
        </p:spPr>
      </p:pic>
    </p:spTree>
  </p:cSld>
  <p:clrMapOvr>
    <a:masterClrMapping/>
  </p:clrMapOvr>
  <p:timing>
    <p:tnLst>
      <p:par>
        <p:cTn id="1" dur="indefinite" restart="never" nodeType="tmRoot"/>
      </p:par>
    </p:tnLst>
    <p:bldLst>
      <p:bldP spid="7" grpId="0" bldLvl="0" animBg="1"/>
      <p:bldP spid="8"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 name="Freeform: Shape 45"/>
          <p:cNvSpPr/>
          <p:nvPr/>
        </p:nvSpPr>
        <p:spPr>
          <a:xfrm>
            <a:off x="-1905" y="0"/>
            <a:ext cx="6929120" cy="951230"/>
          </a:xfrm>
          <a:custGeom>
            <a:avLst/>
            <a:gdLst>
              <a:gd name="connsiteX0" fmla="*/ 0 w 6928904"/>
              <a:gd name="connsiteY0" fmla="*/ 0 h 4848491"/>
              <a:gd name="connsiteX1" fmla="*/ 6928904 w 6928904"/>
              <a:gd name="connsiteY1" fmla="*/ 0 h 4848491"/>
              <a:gd name="connsiteX2" fmla="*/ 6888852 w 6928904"/>
              <a:gd name="connsiteY2" fmla="*/ 70683 h 4848491"/>
              <a:gd name="connsiteX3" fmla="*/ 6705314 w 6928904"/>
              <a:gd name="connsiteY3" fmla="*/ 281492 h 4848491"/>
              <a:gd name="connsiteX4" fmla="*/ 1591596 w 6928904"/>
              <a:gd name="connsiteY4" fmla="*/ 4627283 h 4848491"/>
              <a:gd name="connsiteX5" fmla="*/ 281557 w 6928904"/>
              <a:gd name="connsiteY5" fmla="*/ 4520933 h 4848491"/>
              <a:gd name="connsiteX6" fmla="*/ 0 w 6928904"/>
              <a:gd name="connsiteY6" fmla="*/ 4189623 h 4848491"/>
              <a:gd name="connsiteX7" fmla="*/ 0 w 6928904"/>
              <a:gd name="connsiteY7" fmla="*/ 0 h 484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8904" h="4848491">
                <a:moveTo>
                  <a:pt x="0" y="0"/>
                </a:moveTo>
                <a:lnTo>
                  <a:pt x="6928904" y="0"/>
                </a:lnTo>
                <a:lnTo>
                  <a:pt x="6888852" y="70683"/>
                </a:lnTo>
                <a:cubicBezTo>
                  <a:pt x="6839910" y="147911"/>
                  <a:pt x="6778650" y="219169"/>
                  <a:pt x="6705314" y="281492"/>
                </a:cubicBezTo>
                <a:lnTo>
                  <a:pt x="1591596" y="4627283"/>
                </a:lnTo>
                <a:cubicBezTo>
                  <a:pt x="1200472" y="4959672"/>
                  <a:pt x="613947" y="4912058"/>
                  <a:pt x="281557" y="4520933"/>
                </a:cubicBezTo>
                <a:lnTo>
                  <a:pt x="0" y="4189623"/>
                </a:lnTo>
                <a:lnTo>
                  <a:pt x="0" y="0"/>
                </a:lnTo>
                <a:close/>
              </a:path>
            </a:pathLst>
          </a:custGeom>
          <a:gradFill flip="none" rotWithShape="1">
            <a:gsLst>
              <a:gs pos="0">
                <a:srgbClr val="66CCFF">
                  <a:tint val="66000"/>
                  <a:satMod val="160000"/>
                </a:srgbClr>
              </a:gs>
              <a:gs pos="50000">
                <a:srgbClr val="66CCFF">
                  <a:tint val="44500"/>
                  <a:satMod val="160000"/>
                </a:srgbClr>
              </a:gs>
              <a:gs pos="100000">
                <a:srgbClr val="66CCFF">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7938"/>
            <a:ext cx="8229600" cy="1143000"/>
          </a:xfrm>
        </p:spPr>
        <p:txBody>
          <a:bodyPr/>
          <a:lstStyle/>
          <a:p>
            <a:pPr>
              <a:defRPr sz="3600" b="1">
                <a:solidFill>
                  <a:srgbClr val="0066CC"/>
                </a:solidFill>
              </a:defRPr>
            </a:pPr>
            <a:r>
              <a:rPr sz="2800">
                <a:sym typeface="+mn-ea"/>
              </a:rPr>
              <a:t>Common appearance tips for both genders</a:t>
            </a:r>
            <a:endParaRPr sz="2800">
              <a:sym typeface="+mn-ea"/>
            </a:endParaRPr>
          </a:p>
        </p:txBody>
      </p:sp>
      <p:sp>
        <p:nvSpPr>
          <p:cNvPr id="3" name="Content Placeholder 2"/>
          <p:cNvSpPr>
            <a:spLocks noGrp="1"/>
          </p:cNvSpPr>
          <p:nvPr>
            <p:ph idx="1"/>
          </p:nvPr>
        </p:nvSpPr>
        <p:spPr>
          <a:xfrm>
            <a:off x="457200" y="1295400"/>
            <a:ext cx="8229600" cy="4525963"/>
          </a:xfrm>
        </p:spPr>
        <p:txBody>
          <a:bodyPr/>
          <a:lstStyle/>
          <a:p>
            <a:pPr marL="0" indent="0">
              <a:buNone/>
              <a:defRPr sz="1800">
                <a:solidFill>
                  <a:srgbClr val="000000"/>
                </a:solidFill>
              </a:defRPr>
            </a:pPr>
            <a:r>
              <a:t>Visibility of tattoos &amp; body paintings (Both genders)</a:t>
            </a:r>
          </a:p>
          <a:p>
            <a:pPr>
              <a:defRPr sz="1800">
                <a:solidFill>
                  <a:srgbClr val="000000"/>
                </a:solidFill>
              </a:defRPr>
            </a:pPr>
            <a:r>
              <a:t>All visible tattoos or body paintings must be covered while at company premises or when representing the company.</a:t>
            </a:r>
          </a:p>
          <a:p>
            <a:pPr>
              <a:defRPr sz="1800">
                <a:solidFill>
                  <a:srgbClr val="000000"/>
                </a:solidFill>
              </a:defRPr>
            </a:pPr>
            <a:r>
              <a:t>Tattoos on the neck, upper back, belly, arms, feet, ankles, and legs must be covered when wearing sarees/Osari or office wear.</a:t>
            </a:r>
          </a:p>
          <a:p>
            <a:pPr>
              <a:defRPr sz="1800">
                <a:solidFill>
                  <a:srgbClr val="000000"/>
                </a:solidFill>
              </a:defRPr>
            </a:pPr>
            <a:r>
              <a:t>Non-Compliance: Employees are advised to cover or remove such tattoos. Failure to comply will result in strict disciplinary action.</a:t>
            </a:r>
          </a:p>
        </p:txBody>
      </p:sp>
      <p:pic>
        <p:nvPicPr>
          <p:cNvPr id="4" name="Picture 3" descr="Screenshot 2024-09-25 at 11.24.18"/>
          <p:cNvPicPr>
            <a:picLocks noChangeAspect="1"/>
          </p:cNvPicPr>
          <p:nvPr/>
        </p:nvPicPr>
        <p:blipFill>
          <a:blip r:embed="rId1"/>
          <a:stretch>
            <a:fillRect/>
          </a:stretch>
        </p:blipFill>
        <p:spPr>
          <a:xfrm>
            <a:off x="1314450" y="3860165"/>
            <a:ext cx="6268085" cy="2254885"/>
          </a:xfrm>
          <a:prstGeom prst="rect">
            <a:avLst/>
          </a:prstGeom>
        </p:spPr>
      </p:pic>
      <p:sp>
        <p:nvSpPr>
          <p:cNvPr id="8" name="Freeform: Shape 45"/>
          <p:cNvSpPr/>
          <p:nvPr/>
        </p:nvSpPr>
        <p:spPr>
          <a:xfrm rot="10800000">
            <a:off x="2214880" y="5906770"/>
            <a:ext cx="6929120" cy="951230"/>
          </a:xfrm>
          <a:custGeom>
            <a:avLst/>
            <a:gdLst>
              <a:gd name="connsiteX0" fmla="*/ 0 w 6928904"/>
              <a:gd name="connsiteY0" fmla="*/ 0 h 4848491"/>
              <a:gd name="connsiteX1" fmla="*/ 6928904 w 6928904"/>
              <a:gd name="connsiteY1" fmla="*/ 0 h 4848491"/>
              <a:gd name="connsiteX2" fmla="*/ 6888852 w 6928904"/>
              <a:gd name="connsiteY2" fmla="*/ 70683 h 4848491"/>
              <a:gd name="connsiteX3" fmla="*/ 6705314 w 6928904"/>
              <a:gd name="connsiteY3" fmla="*/ 281492 h 4848491"/>
              <a:gd name="connsiteX4" fmla="*/ 1591596 w 6928904"/>
              <a:gd name="connsiteY4" fmla="*/ 4627283 h 4848491"/>
              <a:gd name="connsiteX5" fmla="*/ 281557 w 6928904"/>
              <a:gd name="connsiteY5" fmla="*/ 4520933 h 4848491"/>
              <a:gd name="connsiteX6" fmla="*/ 0 w 6928904"/>
              <a:gd name="connsiteY6" fmla="*/ 4189623 h 4848491"/>
              <a:gd name="connsiteX7" fmla="*/ 0 w 6928904"/>
              <a:gd name="connsiteY7" fmla="*/ 0 h 484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8904" h="4848491">
                <a:moveTo>
                  <a:pt x="0" y="0"/>
                </a:moveTo>
                <a:lnTo>
                  <a:pt x="6928904" y="0"/>
                </a:lnTo>
                <a:lnTo>
                  <a:pt x="6888852" y="70683"/>
                </a:lnTo>
                <a:cubicBezTo>
                  <a:pt x="6839910" y="147911"/>
                  <a:pt x="6778650" y="219169"/>
                  <a:pt x="6705314" y="281492"/>
                </a:cubicBezTo>
                <a:lnTo>
                  <a:pt x="1591596" y="4627283"/>
                </a:lnTo>
                <a:cubicBezTo>
                  <a:pt x="1200472" y="4959672"/>
                  <a:pt x="613947" y="4912058"/>
                  <a:pt x="281557" y="4520933"/>
                </a:cubicBezTo>
                <a:lnTo>
                  <a:pt x="0" y="4189623"/>
                </a:lnTo>
                <a:lnTo>
                  <a:pt x="0" y="0"/>
                </a:lnTo>
                <a:close/>
              </a:path>
            </a:pathLst>
          </a:custGeom>
          <a:gradFill flip="none" rotWithShape="1">
            <a:gsLst>
              <a:gs pos="0">
                <a:srgbClr val="66CCFF">
                  <a:tint val="66000"/>
                  <a:satMod val="160000"/>
                </a:srgbClr>
              </a:gs>
              <a:gs pos="50000">
                <a:srgbClr val="66CCFF">
                  <a:tint val="44500"/>
                  <a:satMod val="160000"/>
                </a:srgbClr>
              </a:gs>
              <a:gs pos="100000">
                <a:srgbClr val="66CCFF">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pic>
        <p:nvPicPr>
          <p:cNvPr id="6" name="Picture 5" descr="LGH-1"/>
          <p:cNvPicPr>
            <a:picLocks noChangeAspect="1"/>
          </p:cNvPicPr>
          <p:nvPr/>
        </p:nvPicPr>
        <p:blipFill>
          <a:blip r:embed="rId2"/>
          <a:stretch>
            <a:fillRect/>
          </a:stretch>
        </p:blipFill>
        <p:spPr>
          <a:xfrm>
            <a:off x="7315835" y="6227445"/>
            <a:ext cx="1652270" cy="516255"/>
          </a:xfrm>
          <a:prstGeom prst="rect">
            <a:avLst/>
          </a:prstGeom>
        </p:spPr>
      </p:pic>
      <p:sp>
        <p:nvSpPr>
          <p:cNvPr id="5" name="Text Box 4"/>
          <p:cNvSpPr txBox="1"/>
          <p:nvPr/>
        </p:nvSpPr>
        <p:spPr>
          <a:xfrm>
            <a:off x="133985" y="6468110"/>
            <a:ext cx="2388870" cy="275590"/>
          </a:xfrm>
          <a:prstGeom prst="rect">
            <a:avLst/>
          </a:prstGeom>
          <a:noFill/>
        </p:spPr>
        <p:txBody>
          <a:bodyPr wrap="square" rtlCol="0">
            <a:spAutoFit/>
          </a:bodyPr>
          <a:p>
            <a:r>
              <a:rPr lang="en-US" sz="1200"/>
              <a:t>Powered by </a:t>
            </a:r>
            <a:endParaRPr lang="en-US" sz="1200"/>
          </a:p>
        </p:txBody>
      </p:sp>
      <p:pic>
        <p:nvPicPr>
          <p:cNvPr id="7" name="Picture 6" descr="HR"/>
          <p:cNvPicPr>
            <a:picLocks noChangeAspect="1"/>
          </p:cNvPicPr>
          <p:nvPr/>
        </p:nvPicPr>
        <p:blipFill>
          <a:blip r:embed="rId3"/>
          <a:stretch>
            <a:fillRect/>
          </a:stretch>
        </p:blipFill>
        <p:spPr>
          <a:xfrm>
            <a:off x="1122045" y="6387465"/>
            <a:ext cx="939800" cy="334010"/>
          </a:xfrm>
          <a:prstGeom prst="rect">
            <a:avLst/>
          </a:prstGeom>
        </p:spPr>
      </p:pic>
    </p:spTree>
  </p:cSld>
  <p:clrMapOvr>
    <a:masterClrMapping/>
  </p:clrMapOvr>
  <p:timing>
    <p:tnLst>
      <p:par>
        <p:cTn id="1" dur="indefinite" restart="never" nodeType="tmRoot"/>
      </p:par>
    </p:tnLst>
    <p:bldLst>
      <p:bldP spid="46" grpId="0" bldLvl="0" animBg="1"/>
      <p:bldP spid="8"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 name="Freeform: Shape 45"/>
          <p:cNvSpPr/>
          <p:nvPr/>
        </p:nvSpPr>
        <p:spPr>
          <a:xfrm>
            <a:off x="-1905" y="0"/>
            <a:ext cx="6929120" cy="951230"/>
          </a:xfrm>
          <a:custGeom>
            <a:avLst/>
            <a:gdLst>
              <a:gd name="connsiteX0" fmla="*/ 0 w 6928904"/>
              <a:gd name="connsiteY0" fmla="*/ 0 h 4848491"/>
              <a:gd name="connsiteX1" fmla="*/ 6928904 w 6928904"/>
              <a:gd name="connsiteY1" fmla="*/ 0 h 4848491"/>
              <a:gd name="connsiteX2" fmla="*/ 6888852 w 6928904"/>
              <a:gd name="connsiteY2" fmla="*/ 70683 h 4848491"/>
              <a:gd name="connsiteX3" fmla="*/ 6705314 w 6928904"/>
              <a:gd name="connsiteY3" fmla="*/ 281492 h 4848491"/>
              <a:gd name="connsiteX4" fmla="*/ 1591596 w 6928904"/>
              <a:gd name="connsiteY4" fmla="*/ 4627283 h 4848491"/>
              <a:gd name="connsiteX5" fmla="*/ 281557 w 6928904"/>
              <a:gd name="connsiteY5" fmla="*/ 4520933 h 4848491"/>
              <a:gd name="connsiteX6" fmla="*/ 0 w 6928904"/>
              <a:gd name="connsiteY6" fmla="*/ 4189623 h 4848491"/>
              <a:gd name="connsiteX7" fmla="*/ 0 w 6928904"/>
              <a:gd name="connsiteY7" fmla="*/ 0 h 484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8904" h="4848491">
                <a:moveTo>
                  <a:pt x="0" y="0"/>
                </a:moveTo>
                <a:lnTo>
                  <a:pt x="6928904" y="0"/>
                </a:lnTo>
                <a:lnTo>
                  <a:pt x="6888852" y="70683"/>
                </a:lnTo>
                <a:cubicBezTo>
                  <a:pt x="6839910" y="147911"/>
                  <a:pt x="6778650" y="219169"/>
                  <a:pt x="6705314" y="281492"/>
                </a:cubicBezTo>
                <a:lnTo>
                  <a:pt x="1591596" y="4627283"/>
                </a:lnTo>
                <a:cubicBezTo>
                  <a:pt x="1200472" y="4959672"/>
                  <a:pt x="613947" y="4912058"/>
                  <a:pt x="281557" y="4520933"/>
                </a:cubicBezTo>
                <a:lnTo>
                  <a:pt x="0" y="4189623"/>
                </a:lnTo>
                <a:lnTo>
                  <a:pt x="0" y="0"/>
                </a:lnTo>
                <a:close/>
              </a:path>
            </a:pathLst>
          </a:custGeom>
          <a:gradFill flip="none" rotWithShape="1">
            <a:gsLst>
              <a:gs pos="0">
                <a:srgbClr val="66CCFF">
                  <a:tint val="66000"/>
                  <a:satMod val="160000"/>
                </a:srgbClr>
              </a:gs>
              <a:gs pos="50000">
                <a:srgbClr val="66CCFF">
                  <a:tint val="44500"/>
                  <a:satMod val="160000"/>
                </a:srgbClr>
              </a:gs>
              <a:gs pos="100000">
                <a:srgbClr val="66CCFF">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7938"/>
            <a:ext cx="8229600" cy="1143000"/>
          </a:xfrm>
        </p:spPr>
        <p:txBody>
          <a:bodyPr/>
          <a:lstStyle/>
          <a:p>
            <a:pPr>
              <a:defRPr sz="3600" b="1">
                <a:solidFill>
                  <a:srgbClr val="0066CC"/>
                </a:solidFill>
              </a:defRPr>
            </a:pPr>
            <a:r>
              <a:rPr sz="2800">
                <a:sym typeface="+mn-ea"/>
              </a:rPr>
              <a:t>Common appearance tips for both genders</a:t>
            </a:r>
            <a:endParaRPr sz="2800">
              <a:sym typeface="+mn-ea"/>
            </a:endParaRPr>
          </a:p>
        </p:txBody>
      </p:sp>
      <p:sp>
        <p:nvSpPr>
          <p:cNvPr id="3" name="Content Placeholder 2"/>
          <p:cNvSpPr>
            <a:spLocks noGrp="1"/>
          </p:cNvSpPr>
          <p:nvPr>
            <p:ph idx="1"/>
          </p:nvPr>
        </p:nvSpPr>
        <p:spPr>
          <a:xfrm>
            <a:off x="457200" y="1295400"/>
            <a:ext cx="8229600" cy="4525963"/>
          </a:xfrm>
        </p:spPr>
        <p:txBody>
          <a:bodyPr/>
          <a:lstStyle/>
          <a:p>
            <a:pPr marL="0" indent="0">
              <a:buNone/>
              <a:defRPr sz="1800">
                <a:solidFill>
                  <a:srgbClr val="000000"/>
                </a:solidFill>
              </a:defRPr>
            </a:pPr>
            <a:r>
              <a:t>Footwear</a:t>
            </a:r>
          </a:p>
          <a:p>
            <a:pPr>
              <a:defRPr sz="1800">
                <a:solidFill>
                  <a:srgbClr val="000000"/>
                </a:solidFill>
              </a:defRPr>
            </a:pPr>
            <a:r>
              <a:t>While at the company premises or while representing the company elsewhere, all male employees are advised to wear office shoes. This includes black/brown color shoes with white/brown socks. Sandals and flip-flops are not permitted. </a:t>
            </a:r>
          </a:p>
          <a:p>
            <a:pPr>
              <a:defRPr sz="1800">
                <a:solidFill>
                  <a:srgbClr val="000000"/>
                </a:solidFill>
              </a:defRPr>
            </a:pPr>
            <a:r>
              <a:t>Female employees are permitted to wear appropriate footwear for a professional setting. However, flip-flops and sandals are not permitted.</a:t>
            </a:r>
          </a:p>
        </p:txBody>
      </p:sp>
      <p:pic>
        <p:nvPicPr>
          <p:cNvPr id="5" name="Picture 4" descr="Screenshot 2024-09-25 at 11.28.54"/>
          <p:cNvPicPr>
            <a:picLocks noChangeAspect="1"/>
          </p:cNvPicPr>
          <p:nvPr/>
        </p:nvPicPr>
        <p:blipFill>
          <a:blip r:embed="rId1"/>
          <a:stretch>
            <a:fillRect/>
          </a:stretch>
        </p:blipFill>
        <p:spPr>
          <a:xfrm>
            <a:off x="669290" y="3813175"/>
            <a:ext cx="7806055" cy="2435225"/>
          </a:xfrm>
          <a:prstGeom prst="rect">
            <a:avLst/>
          </a:prstGeom>
        </p:spPr>
      </p:pic>
      <p:sp>
        <p:nvSpPr>
          <p:cNvPr id="8" name="Freeform: Shape 45"/>
          <p:cNvSpPr/>
          <p:nvPr/>
        </p:nvSpPr>
        <p:spPr>
          <a:xfrm rot="10800000">
            <a:off x="2214880" y="5906770"/>
            <a:ext cx="6929120" cy="951230"/>
          </a:xfrm>
          <a:custGeom>
            <a:avLst/>
            <a:gdLst>
              <a:gd name="connsiteX0" fmla="*/ 0 w 6928904"/>
              <a:gd name="connsiteY0" fmla="*/ 0 h 4848491"/>
              <a:gd name="connsiteX1" fmla="*/ 6928904 w 6928904"/>
              <a:gd name="connsiteY1" fmla="*/ 0 h 4848491"/>
              <a:gd name="connsiteX2" fmla="*/ 6888852 w 6928904"/>
              <a:gd name="connsiteY2" fmla="*/ 70683 h 4848491"/>
              <a:gd name="connsiteX3" fmla="*/ 6705314 w 6928904"/>
              <a:gd name="connsiteY3" fmla="*/ 281492 h 4848491"/>
              <a:gd name="connsiteX4" fmla="*/ 1591596 w 6928904"/>
              <a:gd name="connsiteY4" fmla="*/ 4627283 h 4848491"/>
              <a:gd name="connsiteX5" fmla="*/ 281557 w 6928904"/>
              <a:gd name="connsiteY5" fmla="*/ 4520933 h 4848491"/>
              <a:gd name="connsiteX6" fmla="*/ 0 w 6928904"/>
              <a:gd name="connsiteY6" fmla="*/ 4189623 h 4848491"/>
              <a:gd name="connsiteX7" fmla="*/ 0 w 6928904"/>
              <a:gd name="connsiteY7" fmla="*/ 0 h 484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8904" h="4848491">
                <a:moveTo>
                  <a:pt x="0" y="0"/>
                </a:moveTo>
                <a:lnTo>
                  <a:pt x="6928904" y="0"/>
                </a:lnTo>
                <a:lnTo>
                  <a:pt x="6888852" y="70683"/>
                </a:lnTo>
                <a:cubicBezTo>
                  <a:pt x="6839910" y="147911"/>
                  <a:pt x="6778650" y="219169"/>
                  <a:pt x="6705314" y="281492"/>
                </a:cubicBezTo>
                <a:lnTo>
                  <a:pt x="1591596" y="4627283"/>
                </a:lnTo>
                <a:cubicBezTo>
                  <a:pt x="1200472" y="4959672"/>
                  <a:pt x="613947" y="4912058"/>
                  <a:pt x="281557" y="4520933"/>
                </a:cubicBezTo>
                <a:lnTo>
                  <a:pt x="0" y="4189623"/>
                </a:lnTo>
                <a:lnTo>
                  <a:pt x="0" y="0"/>
                </a:lnTo>
                <a:close/>
              </a:path>
            </a:pathLst>
          </a:custGeom>
          <a:gradFill flip="none" rotWithShape="1">
            <a:gsLst>
              <a:gs pos="0">
                <a:srgbClr val="66CCFF">
                  <a:tint val="66000"/>
                  <a:satMod val="160000"/>
                </a:srgbClr>
              </a:gs>
              <a:gs pos="50000">
                <a:srgbClr val="66CCFF">
                  <a:tint val="44500"/>
                  <a:satMod val="160000"/>
                </a:srgbClr>
              </a:gs>
              <a:gs pos="100000">
                <a:srgbClr val="66CCFF">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pic>
        <p:nvPicPr>
          <p:cNvPr id="6" name="Picture 5" descr="LGH-1"/>
          <p:cNvPicPr>
            <a:picLocks noChangeAspect="1"/>
          </p:cNvPicPr>
          <p:nvPr/>
        </p:nvPicPr>
        <p:blipFill>
          <a:blip r:embed="rId2"/>
          <a:stretch>
            <a:fillRect/>
          </a:stretch>
        </p:blipFill>
        <p:spPr>
          <a:xfrm>
            <a:off x="7315835" y="6227445"/>
            <a:ext cx="1652270" cy="516255"/>
          </a:xfrm>
          <a:prstGeom prst="rect">
            <a:avLst/>
          </a:prstGeom>
        </p:spPr>
      </p:pic>
      <p:sp>
        <p:nvSpPr>
          <p:cNvPr id="4" name="Text Box 3"/>
          <p:cNvSpPr txBox="1"/>
          <p:nvPr/>
        </p:nvSpPr>
        <p:spPr>
          <a:xfrm>
            <a:off x="133985" y="6468110"/>
            <a:ext cx="2388870" cy="275590"/>
          </a:xfrm>
          <a:prstGeom prst="rect">
            <a:avLst/>
          </a:prstGeom>
          <a:noFill/>
        </p:spPr>
        <p:txBody>
          <a:bodyPr wrap="square" rtlCol="0">
            <a:spAutoFit/>
          </a:bodyPr>
          <a:p>
            <a:r>
              <a:rPr lang="en-US" sz="1200"/>
              <a:t>Powered by </a:t>
            </a:r>
            <a:endParaRPr lang="en-US" sz="1200"/>
          </a:p>
        </p:txBody>
      </p:sp>
      <p:pic>
        <p:nvPicPr>
          <p:cNvPr id="7" name="Picture 6" descr="HR"/>
          <p:cNvPicPr>
            <a:picLocks noChangeAspect="1"/>
          </p:cNvPicPr>
          <p:nvPr/>
        </p:nvPicPr>
        <p:blipFill>
          <a:blip r:embed="rId3"/>
          <a:stretch>
            <a:fillRect/>
          </a:stretch>
        </p:blipFill>
        <p:spPr>
          <a:xfrm>
            <a:off x="1122045" y="6387465"/>
            <a:ext cx="939800" cy="334010"/>
          </a:xfrm>
          <a:prstGeom prst="rect">
            <a:avLst/>
          </a:prstGeom>
        </p:spPr>
      </p:pic>
    </p:spTree>
  </p:cSld>
  <p:clrMapOvr>
    <a:masterClrMapping/>
  </p:clrMapOvr>
  <p:timing>
    <p:tnLst>
      <p:par>
        <p:cTn id="1" dur="indefinite" restart="never" nodeType="tmRoot"/>
      </p:par>
    </p:tnLst>
    <p:bldLst>
      <p:bldP spid="46" grpId="0" bldLvl="0" animBg="1"/>
      <p:bldP spid="8"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 name="Freeform: Shape 45"/>
          <p:cNvSpPr/>
          <p:nvPr/>
        </p:nvSpPr>
        <p:spPr>
          <a:xfrm>
            <a:off x="-1905" y="0"/>
            <a:ext cx="6929120" cy="951230"/>
          </a:xfrm>
          <a:custGeom>
            <a:avLst/>
            <a:gdLst>
              <a:gd name="connsiteX0" fmla="*/ 0 w 6928904"/>
              <a:gd name="connsiteY0" fmla="*/ 0 h 4848491"/>
              <a:gd name="connsiteX1" fmla="*/ 6928904 w 6928904"/>
              <a:gd name="connsiteY1" fmla="*/ 0 h 4848491"/>
              <a:gd name="connsiteX2" fmla="*/ 6888852 w 6928904"/>
              <a:gd name="connsiteY2" fmla="*/ 70683 h 4848491"/>
              <a:gd name="connsiteX3" fmla="*/ 6705314 w 6928904"/>
              <a:gd name="connsiteY3" fmla="*/ 281492 h 4848491"/>
              <a:gd name="connsiteX4" fmla="*/ 1591596 w 6928904"/>
              <a:gd name="connsiteY4" fmla="*/ 4627283 h 4848491"/>
              <a:gd name="connsiteX5" fmla="*/ 281557 w 6928904"/>
              <a:gd name="connsiteY5" fmla="*/ 4520933 h 4848491"/>
              <a:gd name="connsiteX6" fmla="*/ 0 w 6928904"/>
              <a:gd name="connsiteY6" fmla="*/ 4189623 h 4848491"/>
              <a:gd name="connsiteX7" fmla="*/ 0 w 6928904"/>
              <a:gd name="connsiteY7" fmla="*/ 0 h 484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8904" h="4848491">
                <a:moveTo>
                  <a:pt x="0" y="0"/>
                </a:moveTo>
                <a:lnTo>
                  <a:pt x="6928904" y="0"/>
                </a:lnTo>
                <a:lnTo>
                  <a:pt x="6888852" y="70683"/>
                </a:lnTo>
                <a:cubicBezTo>
                  <a:pt x="6839910" y="147911"/>
                  <a:pt x="6778650" y="219169"/>
                  <a:pt x="6705314" y="281492"/>
                </a:cubicBezTo>
                <a:lnTo>
                  <a:pt x="1591596" y="4627283"/>
                </a:lnTo>
                <a:cubicBezTo>
                  <a:pt x="1200472" y="4959672"/>
                  <a:pt x="613947" y="4912058"/>
                  <a:pt x="281557" y="4520933"/>
                </a:cubicBezTo>
                <a:lnTo>
                  <a:pt x="0" y="4189623"/>
                </a:lnTo>
                <a:lnTo>
                  <a:pt x="0" y="0"/>
                </a:lnTo>
                <a:close/>
              </a:path>
            </a:pathLst>
          </a:custGeom>
          <a:gradFill flip="none" rotWithShape="1">
            <a:gsLst>
              <a:gs pos="0">
                <a:srgbClr val="66CCFF">
                  <a:tint val="66000"/>
                  <a:satMod val="160000"/>
                </a:srgbClr>
              </a:gs>
              <a:gs pos="50000">
                <a:srgbClr val="66CCFF">
                  <a:tint val="44500"/>
                  <a:satMod val="160000"/>
                </a:srgbClr>
              </a:gs>
              <a:gs pos="100000">
                <a:srgbClr val="66CCFF">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18770" y="359410"/>
            <a:ext cx="8533130" cy="582930"/>
          </a:xfrm>
        </p:spPr>
        <p:txBody>
          <a:bodyPr/>
          <a:lstStyle/>
          <a:p>
            <a:pPr>
              <a:defRPr sz="3600" b="1">
                <a:solidFill>
                  <a:srgbClr val="0066CC"/>
                </a:solidFill>
              </a:defRPr>
            </a:pPr>
            <a:r>
              <a:rPr sz="2400"/>
              <a:t>Roles and Responsibilities &amp; Disciplinary Consequences</a:t>
            </a:r>
            <a:endParaRPr sz="2400"/>
          </a:p>
        </p:txBody>
      </p:sp>
      <p:sp>
        <p:nvSpPr>
          <p:cNvPr id="3" name="Content Placeholder 2"/>
          <p:cNvSpPr>
            <a:spLocks noGrp="1"/>
          </p:cNvSpPr>
          <p:nvPr>
            <p:ph idx="1"/>
          </p:nvPr>
        </p:nvSpPr>
        <p:spPr>
          <a:xfrm>
            <a:off x="457200" y="1292225"/>
            <a:ext cx="8229600" cy="4953000"/>
          </a:xfrm>
        </p:spPr>
        <p:txBody>
          <a:bodyPr>
            <a:normAutofit lnSpcReduction="10000"/>
          </a:bodyPr>
          <a:lstStyle/>
          <a:p>
            <a:pPr marL="0" indent="0">
              <a:buNone/>
              <a:defRPr sz="1800">
                <a:solidFill>
                  <a:srgbClr val="000000"/>
                </a:solidFill>
              </a:defRPr>
            </a:pPr>
            <a:r>
              <a:t>HRBP Responsibility:</a:t>
            </a:r>
          </a:p>
          <a:p>
            <a:pPr>
              <a:defRPr sz="1800">
                <a:solidFill>
                  <a:srgbClr val="000000"/>
                </a:solidFill>
              </a:defRPr>
            </a:pPr>
          </a:p>
          <a:p>
            <a:pPr>
              <a:defRPr sz="1800">
                <a:solidFill>
                  <a:srgbClr val="000000"/>
                </a:solidFill>
              </a:defRPr>
            </a:pPr>
            <a:r>
              <a:t>Ensure all team members are aware of and adhere to the dress code policy, especially new employees.</a:t>
            </a:r>
          </a:p>
          <a:p>
            <a:pPr marL="0" indent="0">
              <a:buNone/>
              <a:defRPr sz="1800">
                <a:solidFill>
                  <a:srgbClr val="000000"/>
                </a:solidFill>
              </a:defRPr>
            </a:pPr>
          </a:p>
          <a:p>
            <a:pPr marL="0" indent="0">
              <a:buNone/>
              <a:defRPr sz="1800">
                <a:solidFill>
                  <a:srgbClr val="000000"/>
                </a:solidFill>
              </a:defRPr>
            </a:pPr>
            <a:r>
              <a:t>Department Heads Responsibility:</a:t>
            </a:r>
          </a:p>
          <a:p>
            <a:pPr>
              <a:defRPr sz="1800">
                <a:solidFill>
                  <a:srgbClr val="000000"/>
                </a:solidFill>
              </a:defRPr>
            </a:pPr>
          </a:p>
          <a:p>
            <a:pPr>
              <a:defRPr sz="1800">
                <a:solidFill>
                  <a:srgbClr val="000000"/>
                </a:solidFill>
              </a:defRPr>
            </a:pPr>
            <a:r>
              <a:t>Report non-compliance to the HR department.</a:t>
            </a:r>
          </a:p>
          <a:p>
            <a:pPr>
              <a:defRPr sz="1800">
                <a:solidFill>
                  <a:srgbClr val="000000"/>
                </a:solidFill>
              </a:defRPr>
            </a:pPr>
          </a:p>
          <a:p>
            <a:pPr marL="0" indent="0">
              <a:buNone/>
              <a:defRPr sz="1800">
                <a:solidFill>
                  <a:srgbClr val="000000"/>
                </a:solidFill>
              </a:defRPr>
            </a:pPr>
            <a:r>
              <a:t>Disciplinary Consequences</a:t>
            </a:r>
          </a:p>
          <a:p>
            <a:pPr marL="0" indent="0">
              <a:buNone/>
              <a:defRPr sz="1800">
                <a:solidFill>
                  <a:srgbClr val="000000"/>
                </a:solidFill>
              </a:defRPr>
            </a:pPr>
          </a:p>
          <a:p>
            <a:pPr>
              <a:defRPr sz="1800">
                <a:solidFill>
                  <a:srgbClr val="000000"/>
                </a:solidFill>
              </a:defRPr>
            </a:pPr>
            <a:r>
              <a:t>Non-compliance will result in up to 3 verbal or written warnings.</a:t>
            </a:r>
          </a:p>
          <a:p>
            <a:pPr>
              <a:defRPr sz="1800">
                <a:solidFill>
                  <a:srgbClr val="000000"/>
                </a:solidFill>
              </a:defRPr>
            </a:pPr>
            <a:r>
              <a:t>Further reluctance may lead to harsher consequences, including reprimand or termination.</a:t>
            </a:r>
          </a:p>
          <a:p>
            <a:pPr>
              <a:defRPr sz="1800">
                <a:solidFill>
                  <a:srgbClr val="000000"/>
                </a:solidFill>
              </a:defRPr>
            </a:pPr>
          </a:p>
          <a:p>
            <a:pPr marL="0" indent="0">
              <a:buNone/>
              <a:defRPr sz="1800">
                <a:solidFill>
                  <a:srgbClr val="000000"/>
                </a:solidFill>
              </a:defRPr>
            </a:pPr>
            <a:endParaRPr b="1"/>
          </a:p>
        </p:txBody>
      </p:sp>
      <p:sp>
        <p:nvSpPr>
          <p:cNvPr id="8" name="Freeform: Shape 45"/>
          <p:cNvSpPr/>
          <p:nvPr/>
        </p:nvSpPr>
        <p:spPr>
          <a:xfrm rot="10800000">
            <a:off x="2214880" y="5906770"/>
            <a:ext cx="6929120" cy="951230"/>
          </a:xfrm>
          <a:custGeom>
            <a:avLst/>
            <a:gdLst>
              <a:gd name="connsiteX0" fmla="*/ 0 w 6928904"/>
              <a:gd name="connsiteY0" fmla="*/ 0 h 4848491"/>
              <a:gd name="connsiteX1" fmla="*/ 6928904 w 6928904"/>
              <a:gd name="connsiteY1" fmla="*/ 0 h 4848491"/>
              <a:gd name="connsiteX2" fmla="*/ 6888852 w 6928904"/>
              <a:gd name="connsiteY2" fmla="*/ 70683 h 4848491"/>
              <a:gd name="connsiteX3" fmla="*/ 6705314 w 6928904"/>
              <a:gd name="connsiteY3" fmla="*/ 281492 h 4848491"/>
              <a:gd name="connsiteX4" fmla="*/ 1591596 w 6928904"/>
              <a:gd name="connsiteY4" fmla="*/ 4627283 h 4848491"/>
              <a:gd name="connsiteX5" fmla="*/ 281557 w 6928904"/>
              <a:gd name="connsiteY5" fmla="*/ 4520933 h 4848491"/>
              <a:gd name="connsiteX6" fmla="*/ 0 w 6928904"/>
              <a:gd name="connsiteY6" fmla="*/ 4189623 h 4848491"/>
              <a:gd name="connsiteX7" fmla="*/ 0 w 6928904"/>
              <a:gd name="connsiteY7" fmla="*/ 0 h 484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8904" h="4848491">
                <a:moveTo>
                  <a:pt x="0" y="0"/>
                </a:moveTo>
                <a:lnTo>
                  <a:pt x="6928904" y="0"/>
                </a:lnTo>
                <a:lnTo>
                  <a:pt x="6888852" y="70683"/>
                </a:lnTo>
                <a:cubicBezTo>
                  <a:pt x="6839910" y="147911"/>
                  <a:pt x="6778650" y="219169"/>
                  <a:pt x="6705314" y="281492"/>
                </a:cubicBezTo>
                <a:lnTo>
                  <a:pt x="1591596" y="4627283"/>
                </a:lnTo>
                <a:cubicBezTo>
                  <a:pt x="1200472" y="4959672"/>
                  <a:pt x="613947" y="4912058"/>
                  <a:pt x="281557" y="4520933"/>
                </a:cubicBezTo>
                <a:lnTo>
                  <a:pt x="0" y="4189623"/>
                </a:lnTo>
                <a:lnTo>
                  <a:pt x="0" y="0"/>
                </a:lnTo>
                <a:close/>
              </a:path>
            </a:pathLst>
          </a:custGeom>
          <a:gradFill flip="none" rotWithShape="1">
            <a:gsLst>
              <a:gs pos="0">
                <a:srgbClr val="66CCFF">
                  <a:tint val="66000"/>
                  <a:satMod val="160000"/>
                </a:srgbClr>
              </a:gs>
              <a:gs pos="50000">
                <a:srgbClr val="66CCFF">
                  <a:tint val="44500"/>
                  <a:satMod val="160000"/>
                </a:srgbClr>
              </a:gs>
              <a:gs pos="100000">
                <a:srgbClr val="66CCFF">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pic>
        <p:nvPicPr>
          <p:cNvPr id="6" name="Picture 5" descr="LGH-1"/>
          <p:cNvPicPr>
            <a:picLocks noChangeAspect="1"/>
          </p:cNvPicPr>
          <p:nvPr/>
        </p:nvPicPr>
        <p:blipFill>
          <a:blip r:embed="rId1"/>
          <a:stretch>
            <a:fillRect/>
          </a:stretch>
        </p:blipFill>
        <p:spPr>
          <a:xfrm>
            <a:off x="7315835" y="6227445"/>
            <a:ext cx="1652270" cy="516255"/>
          </a:xfrm>
          <a:prstGeom prst="rect">
            <a:avLst/>
          </a:prstGeom>
        </p:spPr>
      </p:pic>
      <p:sp>
        <p:nvSpPr>
          <p:cNvPr id="4" name="Text Box 3"/>
          <p:cNvSpPr txBox="1"/>
          <p:nvPr/>
        </p:nvSpPr>
        <p:spPr>
          <a:xfrm>
            <a:off x="133985" y="6468110"/>
            <a:ext cx="2388870" cy="275590"/>
          </a:xfrm>
          <a:prstGeom prst="rect">
            <a:avLst/>
          </a:prstGeom>
          <a:noFill/>
        </p:spPr>
        <p:txBody>
          <a:bodyPr wrap="square" rtlCol="0">
            <a:spAutoFit/>
          </a:bodyPr>
          <a:p>
            <a:r>
              <a:rPr lang="en-US" sz="1200"/>
              <a:t>Powered by </a:t>
            </a:r>
            <a:endParaRPr lang="en-US" sz="1200"/>
          </a:p>
        </p:txBody>
      </p:sp>
      <p:pic>
        <p:nvPicPr>
          <p:cNvPr id="5" name="Picture 4" descr="HR"/>
          <p:cNvPicPr>
            <a:picLocks noChangeAspect="1"/>
          </p:cNvPicPr>
          <p:nvPr/>
        </p:nvPicPr>
        <p:blipFill>
          <a:blip r:embed="rId2"/>
          <a:stretch>
            <a:fillRect/>
          </a:stretch>
        </p:blipFill>
        <p:spPr>
          <a:xfrm>
            <a:off x="1122045" y="6387465"/>
            <a:ext cx="939800" cy="334010"/>
          </a:xfrm>
          <a:prstGeom prst="rect">
            <a:avLst/>
          </a:prstGeom>
        </p:spPr>
      </p:pic>
    </p:spTree>
  </p:cSld>
  <p:clrMapOvr>
    <a:masterClrMapping/>
  </p:clrMapOvr>
  <p:timing>
    <p:tnLst>
      <p:par>
        <p:cTn id="1" dur="indefinite" restart="never" nodeType="tmRoot"/>
      </p:par>
    </p:tnLst>
    <p:bldLst>
      <p:bldP spid="46" grpId="0" bldLvl="0" animBg="1"/>
      <p:bldP spid="8"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 name="Freeform: Shape 45"/>
          <p:cNvSpPr/>
          <p:nvPr/>
        </p:nvSpPr>
        <p:spPr>
          <a:xfrm>
            <a:off x="-1905" y="0"/>
            <a:ext cx="6929120" cy="951230"/>
          </a:xfrm>
          <a:custGeom>
            <a:avLst/>
            <a:gdLst>
              <a:gd name="connsiteX0" fmla="*/ 0 w 6928904"/>
              <a:gd name="connsiteY0" fmla="*/ 0 h 4848491"/>
              <a:gd name="connsiteX1" fmla="*/ 6928904 w 6928904"/>
              <a:gd name="connsiteY1" fmla="*/ 0 h 4848491"/>
              <a:gd name="connsiteX2" fmla="*/ 6888852 w 6928904"/>
              <a:gd name="connsiteY2" fmla="*/ 70683 h 4848491"/>
              <a:gd name="connsiteX3" fmla="*/ 6705314 w 6928904"/>
              <a:gd name="connsiteY3" fmla="*/ 281492 h 4848491"/>
              <a:gd name="connsiteX4" fmla="*/ 1591596 w 6928904"/>
              <a:gd name="connsiteY4" fmla="*/ 4627283 h 4848491"/>
              <a:gd name="connsiteX5" fmla="*/ 281557 w 6928904"/>
              <a:gd name="connsiteY5" fmla="*/ 4520933 h 4848491"/>
              <a:gd name="connsiteX6" fmla="*/ 0 w 6928904"/>
              <a:gd name="connsiteY6" fmla="*/ 4189623 h 4848491"/>
              <a:gd name="connsiteX7" fmla="*/ 0 w 6928904"/>
              <a:gd name="connsiteY7" fmla="*/ 0 h 484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8904" h="4848491">
                <a:moveTo>
                  <a:pt x="0" y="0"/>
                </a:moveTo>
                <a:lnTo>
                  <a:pt x="6928904" y="0"/>
                </a:lnTo>
                <a:lnTo>
                  <a:pt x="6888852" y="70683"/>
                </a:lnTo>
                <a:cubicBezTo>
                  <a:pt x="6839910" y="147911"/>
                  <a:pt x="6778650" y="219169"/>
                  <a:pt x="6705314" y="281492"/>
                </a:cubicBezTo>
                <a:lnTo>
                  <a:pt x="1591596" y="4627283"/>
                </a:lnTo>
                <a:cubicBezTo>
                  <a:pt x="1200472" y="4959672"/>
                  <a:pt x="613947" y="4912058"/>
                  <a:pt x="281557" y="4520933"/>
                </a:cubicBezTo>
                <a:lnTo>
                  <a:pt x="0" y="4189623"/>
                </a:lnTo>
                <a:lnTo>
                  <a:pt x="0" y="0"/>
                </a:lnTo>
                <a:close/>
              </a:path>
            </a:pathLst>
          </a:custGeom>
          <a:gradFill flip="none" rotWithShape="1">
            <a:gsLst>
              <a:gs pos="0">
                <a:srgbClr val="66CCFF">
                  <a:tint val="66000"/>
                  <a:satMod val="160000"/>
                </a:srgbClr>
              </a:gs>
              <a:gs pos="50000">
                <a:srgbClr val="66CCFF">
                  <a:tint val="44500"/>
                  <a:satMod val="160000"/>
                </a:srgbClr>
              </a:gs>
              <a:gs pos="100000">
                <a:srgbClr val="66CCFF">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defRPr sz="3600" b="1">
                <a:solidFill>
                  <a:srgbClr val="0066CC"/>
                </a:solidFill>
              </a:defRPr>
            </a:pPr>
            <a:r>
              <a:rPr lang="en-US"/>
              <a:t>Conclusion</a:t>
            </a:r>
            <a:endParaRPr lang="en-US"/>
          </a:p>
        </p:txBody>
      </p:sp>
      <p:sp>
        <p:nvSpPr>
          <p:cNvPr id="3" name="Content Placeholder 2"/>
          <p:cNvSpPr>
            <a:spLocks noGrp="1"/>
          </p:cNvSpPr>
          <p:nvPr>
            <p:ph idx="1"/>
          </p:nvPr>
        </p:nvSpPr>
        <p:spPr/>
        <p:txBody>
          <a:bodyPr/>
          <a:lstStyle/>
          <a:p>
            <a:pPr>
              <a:defRPr sz="1800">
                <a:solidFill>
                  <a:srgbClr val="000000"/>
                </a:solidFill>
              </a:defRPr>
            </a:pPr>
          </a:p>
          <a:p>
            <a:pPr>
              <a:defRPr sz="1800">
                <a:solidFill>
                  <a:srgbClr val="000000"/>
                </a:solidFill>
              </a:defRPr>
            </a:pPr>
            <a:r>
              <a:rPr>
                <a:sym typeface="+mn-ea"/>
              </a:rPr>
              <a:t>This policy will be periodically reviewed and updated to stay effective and aligned with organizational needs</a:t>
            </a:r>
            <a:r>
              <a:rPr lang="en-US">
                <a:sym typeface="+mn-ea"/>
              </a:rPr>
              <a:t>.</a:t>
            </a:r>
            <a:endParaRPr lang="en-US">
              <a:sym typeface="+mn-ea"/>
            </a:endParaRPr>
          </a:p>
          <a:p>
            <a:pPr>
              <a:defRPr sz="1800">
                <a:solidFill>
                  <a:srgbClr val="000000"/>
                </a:solidFill>
              </a:defRPr>
            </a:pPr>
          </a:p>
          <a:p>
            <a:pPr>
              <a:defRPr sz="1800">
                <a:solidFill>
                  <a:srgbClr val="000000"/>
                </a:solidFill>
              </a:defRPr>
            </a:pPr>
            <a:r>
              <a:t>At Lyceum Global Holdings, maintaining a professional appearance reflects our commitment to excellence and upholding the values of our organization. We appreciate your adherence to the dress code policy, ensuring we represent our company with pride and professionalism.</a:t>
            </a:r>
          </a:p>
          <a:p>
            <a:pPr>
              <a:defRPr sz="1800">
                <a:solidFill>
                  <a:srgbClr val="000000"/>
                </a:solidFill>
              </a:defRPr>
            </a:pPr>
          </a:p>
          <a:p>
            <a:pPr marL="0" indent="0" algn="ctr">
              <a:buNone/>
              <a:defRPr sz="1800">
                <a:solidFill>
                  <a:srgbClr val="000000"/>
                </a:solidFill>
              </a:defRPr>
            </a:pPr>
          </a:p>
          <a:p>
            <a:pPr marL="0" algn="ctr">
              <a:buClrTx/>
              <a:buSzTx/>
              <a:buFontTx/>
              <a:buNone/>
              <a:defRPr sz="3600" b="1">
                <a:solidFill>
                  <a:srgbClr val="0066CC"/>
                </a:solidFill>
              </a:defRPr>
            </a:pPr>
            <a:r>
              <a:rPr lang="en-US" sz="3600">
                <a:latin typeface="+mj-lt"/>
                <a:ea typeface="+mj-ea"/>
                <a:cs typeface="+mj-cs"/>
              </a:rPr>
              <a:t>Thank You!</a:t>
            </a:r>
            <a:endParaRPr lang="en-US" sz="3600">
              <a:latin typeface="+mj-lt"/>
              <a:ea typeface="+mj-ea"/>
              <a:cs typeface="+mj-cs"/>
            </a:endParaRPr>
          </a:p>
          <a:p>
            <a:pPr>
              <a:defRPr sz="1800">
                <a:solidFill>
                  <a:srgbClr val="000000"/>
                </a:solidFill>
              </a:defRPr>
            </a:pPr>
            <a:endParaRPr sz="2400"/>
          </a:p>
        </p:txBody>
      </p:sp>
      <p:sp>
        <p:nvSpPr>
          <p:cNvPr id="8" name="Freeform: Shape 45"/>
          <p:cNvSpPr/>
          <p:nvPr/>
        </p:nvSpPr>
        <p:spPr>
          <a:xfrm rot="10800000">
            <a:off x="2214880" y="5906770"/>
            <a:ext cx="6929120" cy="951230"/>
          </a:xfrm>
          <a:custGeom>
            <a:avLst/>
            <a:gdLst>
              <a:gd name="connsiteX0" fmla="*/ 0 w 6928904"/>
              <a:gd name="connsiteY0" fmla="*/ 0 h 4848491"/>
              <a:gd name="connsiteX1" fmla="*/ 6928904 w 6928904"/>
              <a:gd name="connsiteY1" fmla="*/ 0 h 4848491"/>
              <a:gd name="connsiteX2" fmla="*/ 6888852 w 6928904"/>
              <a:gd name="connsiteY2" fmla="*/ 70683 h 4848491"/>
              <a:gd name="connsiteX3" fmla="*/ 6705314 w 6928904"/>
              <a:gd name="connsiteY3" fmla="*/ 281492 h 4848491"/>
              <a:gd name="connsiteX4" fmla="*/ 1591596 w 6928904"/>
              <a:gd name="connsiteY4" fmla="*/ 4627283 h 4848491"/>
              <a:gd name="connsiteX5" fmla="*/ 281557 w 6928904"/>
              <a:gd name="connsiteY5" fmla="*/ 4520933 h 4848491"/>
              <a:gd name="connsiteX6" fmla="*/ 0 w 6928904"/>
              <a:gd name="connsiteY6" fmla="*/ 4189623 h 4848491"/>
              <a:gd name="connsiteX7" fmla="*/ 0 w 6928904"/>
              <a:gd name="connsiteY7" fmla="*/ 0 h 484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8904" h="4848491">
                <a:moveTo>
                  <a:pt x="0" y="0"/>
                </a:moveTo>
                <a:lnTo>
                  <a:pt x="6928904" y="0"/>
                </a:lnTo>
                <a:lnTo>
                  <a:pt x="6888852" y="70683"/>
                </a:lnTo>
                <a:cubicBezTo>
                  <a:pt x="6839910" y="147911"/>
                  <a:pt x="6778650" y="219169"/>
                  <a:pt x="6705314" y="281492"/>
                </a:cubicBezTo>
                <a:lnTo>
                  <a:pt x="1591596" y="4627283"/>
                </a:lnTo>
                <a:cubicBezTo>
                  <a:pt x="1200472" y="4959672"/>
                  <a:pt x="613947" y="4912058"/>
                  <a:pt x="281557" y="4520933"/>
                </a:cubicBezTo>
                <a:lnTo>
                  <a:pt x="0" y="4189623"/>
                </a:lnTo>
                <a:lnTo>
                  <a:pt x="0" y="0"/>
                </a:lnTo>
                <a:close/>
              </a:path>
            </a:pathLst>
          </a:custGeom>
          <a:gradFill flip="none" rotWithShape="1">
            <a:gsLst>
              <a:gs pos="0">
                <a:srgbClr val="66CCFF">
                  <a:tint val="66000"/>
                  <a:satMod val="160000"/>
                </a:srgbClr>
              </a:gs>
              <a:gs pos="50000">
                <a:srgbClr val="66CCFF">
                  <a:tint val="44500"/>
                  <a:satMod val="160000"/>
                </a:srgbClr>
              </a:gs>
              <a:gs pos="100000">
                <a:srgbClr val="66CCFF">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pic>
        <p:nvPicPr>
          <p:cNvPr id="6" name="Picture 5" descr="LGH-1"/>
          <p:cNvPicPr>
            <a:picLocks noChangeAspect="1"/>
          </p:cNvPicPr>
          <p:nvPr/>
        </p:nvPicPr>
        <p:blipFill>
          <a:blip r:embed="rId1"/>
          <a:stretch>
            <a:fillRect/>
          </a:stretch>
        </p:blipFill>
        <p:spPr>
          <a:xfrm>
            <a:off x="7315835" y="6227445"/>
            <a:ext cx="1652270" cy="516255"/>
          </a:xfrm>
          <a:prstGeom prst="rect">
            <a:avLst/>
          </a:prstGeom>
        </p:spPr>
      </p:pic>
      <p:sp>
        <p:nvSpPr>
          <p:cNvPr id="4" name="Text Box 3"/>
          <p:cNvSpPr txBox="1"/>
          <p:nvPr/>
        </p:nvSpPr>
        <p:spPr>
          <a:xfrm>
            <a:off x="133985" y="6468110"/>
            <a:ext cx="2388870" cy="275590"/>
          </a:xfrm>
          <a:prstGeom prst="rect">
            <a:avLst/>
          </a:prstGeom>
          <a:noFill/>
        </p:spPr>
        <p:txBody>
          <a:bodyPr wrap="square" rtlCol="0">
            <a:spAutoFit/>
          </a:bodyPr>
          <a:p>
            <a:r>
              <a:rPr lang="en-US" sz="1200"/>
              <a:t>Powered by </a:t>
            </a:r>
            <a:endParaRPr lang="en-US" sz="1200"/>
          </a:p>
        </p:txBody>
      </p:sp>
      <p:pic>
        <p:nvPicPr>
          <p:cNvPr id="5" name="Picture 4" descr="HR"/>
          <p:cNvPicPr>
            <a:picLocks noChangeAspect="1"/>
          </p:cNvPicPr>
          <p:nvPr/>
        </p:nvPicPr>
        <p:blipFill>
          <a:blip r:embed="rId2"/>
          <a:stretch>
            <a:fillRect/>
          </a:stretch>
        </p:blipFill>
        <p:spPr>
          <a:xfrm>
            <a:off x="1122045" y="6387465"/>
            <a:ext cx="939800" cy="334010"/>
          </a:xfrm>
          <a:prstGeom prst="rect">
            <a:avLst/>
          </a:prstGeom>
        </p:spPr>
      </p:pic>
    </p:spTree>
  </p:cSld>
  <p:clrMapOvr>
    <a:masterClrMapping/>
  </p:clrMapOvr>
  <p:timing>
    <p:tnLst>
      <p:par>
        <p:cTn id="1" dur="indefinite" restart="never" nodeType="tmRoot"/>
      </p:par>
    </p:tnLst>
    <p:bldLst>
      <p:bldP spid="46" grpId="0" bldLvl="0" animBg="1"/>
      <p:bldP spid="8"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57200" y="469900"/>
            <a:ext cx="8229600" cy="582613"/>
          </a:xfrm>
        </p:spPr>
        <p:txBody>
          <a:bodyPr/>
          <a:lstStyle/>
          <a:p>
            <a:pPr>
              <a:defRPr sz="3600" b="1">
                <a:solidFill>
                  <a:srgbClr val="0066CC"/>
                </a:solidFill>
              </a:defRPr>
            </a:pPr>
            <a:r>
              <a:rPr lang="en-US" sz="3200"/>
              <a:t>Content</a:t>
            </a:r>
            <a:endParaRPr lang="en-US" sz="3200"/>
          </a:p>
        </p:txBody>
      </p:sp>
      <p:sp>
        <p:nvSpPr>
          <p:cNvPr id="3" name="Content Placeholder 2"/>
          <p:cNvSpPr>
            <a:spLocks noGrp="1"/>
          </p:cNvSpPr>
          <p:nvPr>
            <p:ph idx="1"/>
          </p:nvPr>
        </p:nvSpPr>
        <p:spPr>
          <a:xfrm>
            <a:off x="457200" y="1768475"/>
            <a:ext cx="8229600" cy="4953000"/>
          </a:xfrm>
        </p:spPr>
        <p:txBody>
          <a:bodyPr/>
          <a:lstStyle/>
          <a:p>
            <a:pPr algn="l">
              <a:defRPr sz="1800">
                <a:solidFill>
                  <a:srgbClr val="000000"/>
                </a:solidFill>
              </a:defRPr>
            </a:pPr>
            <a:r>
              <a:rPr lang="en-US">
                <a:cs typeface="+mn-lt"/>
              </a:rPr>
              <a:t>Policy statement and scope</a:t>
            </a:r>
            <a:endParaRPr lang="en-US">
              <a:cs typeface="+mn-lt"/>
            </a:endParaRPr>
          </a:p>
          <a:p>
            <a:pPr algn="l">
              <a:defRPr sz="1800">
                <a:solidFill>
                  <a:srgbClr val="000000"/>
                </a:solidFill>
              </a:defRPr>
            </a:pPr>
            <a:r>
              <a:rPr lang="en-US">
                <a:cs typeface="+mn-lt"/>
              </a:rPr>
              <a:t>Policy elements</a:t>
            </a:r>
            <a:endParaRPr lang="en-US">
              <a:cs typeface="+mn-lt"/>
            </a:endParaRPr>
          </a:p>
          <a:p>
            <a:pPr algn="l">
              <a:defRPr sz="1800">
                <a:solidFill>
                  <a:srgbClr val="000000"/>
                </a:solidFill>
              </a:defRPr>
            </a:pPr>
            <a:r>
              <a:rPr lang="en-US">
                <a:cs typeface="+mn-lt"/>
              </a:rPr>
              <a:t>Uniform and Office wear guidelines</a:t>
            </a:r>
            <a:endParaRPr lang="en-US">
              <a:cs typeface="+mn-lt"/>
            </a:endParaRPr>
          </a:p>
          <a:p>
            <a:pPr algn="l">
              <a:defRPr sz="1800">
                <a:solidFill>
                  <a:srgbClr val="000000"/>
                </a:solidFill>
              </a:defRPr>
            </a:pPr>
            <a:r>
              <a:rPr>
                <a:sym typeface="+mn-ea"/>
              </a:rPr>
              <a:t>Dress Code Guidelines</a:t>
            </a:r>
            <a:r>
              <a:rPr lang="en-US">
                <a:sym typeface="+mn-ea"/>
              </a:rPr>
              <a:t> - </a:t>
            </a:r>
            <a:r>
              <a:rPr>
                <a:sym typeface="+mn-ea"/>
              </a:rPr>
              <a:t>Female Team Members</a:t>
            </a:r>
            <a:endParaRPr>
              <a:sym typeface="+mn-ea"/>
            </a:endParaRPr>
          </a:p>
          <a:p>
            <a:pPr algn="l">
              <a:defRPr sz="1800">
                <a:solidFill>
                  <a:srgbClr val="000000"/>
                </a:solidFill>
              </a:defRPr>
            </a:pPr>
            <a:r>
              <a:rPr>
                <a:sym typeface="+mn-ea"/>
              </a:rPr>
              <a:t>Approved dress for pregnant team members </a:t>
            </a:r>
            <a:endParaRPr>
              <a:sym typeface="+mn-ea"/>
            </a:endParaRPr>
          </a:p>
          <a:p>
            <a:pPr algn="l">
              <a:defRPr sz="1800">
                <a:solidFill>
                  <a:srgbClr val="000000"/>
                </a:solidFill>
              </a:defRPr>
            </a:pPr>
            <a:r>
              <a:rPr>
                <a:sym typeface="+mn-ea"/>
              </a:rPr>
              <a:t>Dress Code Guidelines</a:t>
            </a:r>
            <a:r>
              <a:rPr lang="en-US">
                <a:sym typeface="+mn-ea"/>
              </a:rPr>
              <a:t> - Male</a:t>
            </a:r>
            <a:r>
              <a:rPr>
                <a:sym typeface="+mn-ea"/>
              </a:rPr>
              <a:t> Team Members</a:t>
            </a:r>
            <a:endParaRPr>
              <a:sym typeface="+mn-ea"/>
            </a:endParaRPr>
          </a:p>
          <a:p>
            <a:pPr algn="l">
              <a:defRPr sz="1800">
                <a:solidFill>
                  <a:srgbClr val="000000"/>
                </a:solidFill>
              </a:defRPr>
            </a:pPr>
            <a:r>
              <a:rPr>
                <a:sym typeface="+mn-ea"/>
              </a:rPr>
              <a:t>Common appearance tips for both genders</a:t>
            </a:r>
            <a:endParaRPr>
              <a:sym typeface="+mn-ea"/>
            </a:endParaRPr>
          </a:p>
          <a:p>
            <a:pPr algn="l">
              <a:defRPr sz="1800">
                <a:solidFill>
                  <a:srgbClr val="000000"/>
                </a:solidFill>
              </a:defRPr>
            </a:pPr>
            <a:r>
              <a:rPr>
                <a:sym typeface="+mn-ea"/>
              </a:rPr>
              <a:t>Roles and Responsibilities &amp; Disciplinary Consequences</a:t>
            </a:r>
            <a:endParaRPr>
              <a:sym typeface="+mn-ea"/>
            </a:endParaRPr>
          </a:p>
          <a:p>
            <a:pPr algn="l">
              <a:defRPr sz="1800">
                <a:solidFill>
                  <a:srgbClr val="000000"/>
                </a:solidFill>
              </a:defRPr>
            </a:pPr>
            <a:r>
              <a:rPr lang="en-US"/>
              <a:t>Conclusion</a:t>
            </a:r>
            <a:endParaRPr lang="en-US"/>
          </a:p>
          <a:p>
            <a:pPr algn="l">
              <a:defRPr sz="1800">
                <a:solidFill>
                  <a:srgbClr val="000000"/>
                </a:solidFill>
              </a:defRPr>
            </a:pPr>
            <a:endParaRPr lang="en-US">
              <a:cs typeface="+mn-lt"/>
            </a:endParaRPr>
          </a:p>
          <a:p>
            <a:pPr algn="l">
              <a:defRPr sz="1800">
                <a:solidFill>
                  <a:srgbClr val="000000"/>
                </a:solidFill>
              </a:defRPr>
            </a:pPr>
            <a:endParaRPr lang="en-US">
              <a:cs typeface="+mn-lt"/>
            </a:endParaRPr>
          </a:p>
        </p:txBody>
      </p:sp>
      <p:sp>
        <p:nvSpPr>
          <p:cNvPr id="46" name="Freeform: Shape 45"/>
          <p:cNvSpPr/>
          <p:nvPr/>
        </p:nvSpPr>
        <p:spPr>
          <a:xfrm>
            <a:off x="-1905" y="0"/>
            <a:ext cx="6929120" cy="951230"/>
          </a:xfrm>
          <a:custGeom>
            <a:avLst/>
            <a:gdLst>
              <a:gd name="connsiteX0" fmla="*/ 0 w 6928904"/>
              <a:gd name="connsiteY0" fmla="*/ 0 h 4848491"/>
              <a:gd name="connsiteX1" fmla="*/ 6928904 w 6928904"/>
              <a:gd name="connsiteY1" fmla="*/ 0 h 4848491"/>
              <a:gd name="connsiteX2" fmla="*/ 6888852 w 6928904"/>
              <a:gd name="connsiteY2" fmla="*/ 70683 h 4848491"/>
              <a:gd name="connsiteX3" fmla="*/ 6705314 w 6928904"/>
              <a:gd name="connsiteY3" fmla="*/ 281492 h 4848491"/>
              <a:gd name="connsiteX4" fmla="*/ 1591596 w 6928904"/>
              <a:gd name="connsiteY4" fmla="*/ 4627283 h 4848491"/>
              <a:gd name="connsiteX5" fmla="*/ 281557 w 6928904"/>
              <a:gd name="connsiteY5" fmla="*/ 4520933 h 4848491"/>
              <a:gd name="connsiteX6" fmla="*/ 0 w 6928904"/>
              <a:gd name="connsiteY6" fmla="*/ 4189623 h 4848491"/>
              <a:gd name="connsiteX7" fmla="*/ 0 w 6928904"/>
              <a:gd name="connsiteY7" fmla="*/ 0 h 484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8904" h="4848491">
                <a:moveTo>
                  <a:pt x="0" y="0"/>
                </a:moveTo>
                <a:lnTo>
                  <a:pt x="6928904" y="0"/>
                </a:lnTo>
                <a:lnTo>
                  <a:pt x="6888852" y="70683"/>
                </a:lnTo>
                <a:cubicBezTo>
                  <a:pt x="6839910" y="147911"/>
                  <a:pt x="6778650" y="219169"/>
                  <a:pt x="6705314" y="281492"/>
                </a:cubicBezTo>
                <a:lnTo>
                  <a:pt x="1591596" y="4627283"/>
                </a:lnTo>
                <a:cubicBezTo>
                  <a:pt x="1200472" y="4959672"/>
                  <a:pt x="613947" y="4912058"/>
                  <a:pt x="281557" y="4520933"/>
                </a:cubicBezTo>
                <a:lnTo>
                  <a:pt x="0" y="4189623"/>
                </a:lnTo>
                <a:lnTo>
                  <a:pt x="0" y="0"/>
                </a:lnTo>
                <a:close/>
              </a:path>
            </a:pathLst>
          </a:custGeom>
          <a:gradFill flip="none" rotWithShape="1">
            <a:gsLst>
              <a:gs pos="0">
                <a:srgbClr val="66CCFF">
                  <a:tint val="66000"/>
                  <a:satMod val="160000"/>
                </a:srgbClr>
              </a:gs>
              <a:gs pos="50000">
                <a:srgbClr val="66CCFF">
                  <a:tint val="44500"/>
                  <a:satMod val="160000"/>
                </a:srgbClr>
              </a:gs>
              <a:gs pos="100000">
                <a:srgbClr val="66CCFF">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45"/>
          <p:cNvSpPr/>
          <p:nvPr/>
        </p:nvSpPr>
        <p:spPr>
          <a:xfrm rot="10800000">
            <a:off x="2214880" y="5906770"/>
            <a:ext cx="6929120" cy="951230"/>
          </a:xfrm>
          <a:custGeom>
            <a:avLst/>
            <a:gdLst>
              <a:gd name="connsiteX0" fmla="*/ 0 w 6928904"/>
              <a:gd name="connsiteY0" fmla="*/ 0 h 4848491"/>
              <a:gd name="connsiteX1" fmla="*/ 6928904 w 6928904"/>
              <a:gd name="connsiteY1" fmla="*/ 0 h 4848491"/>
              <a:gd name="connsiteX2" fmla="*/ 6888852 w 6928904"/>
              <a:gd name="connsiteY2" fmla="*/ 70683 h 4848491"/>
              <a:gd name="connsiteX3" fmla="*/ 6705314 w 6928904"/>
              <a:gd name="connsiteY3" fmla="*/ 281492 h 4848491"/>
              <a:gd name="connsiteX4" fmla="*/ 1591596 w 6928904"/>
              <a:gd name="connsiteY4" fmla="*/ 4627283 h 4848491"/>
              <a:gd name="connsiteX5" fmla="*/ 281557 w 6928904"/>
              <a:gd name="connsiteY5" fmla="*/ 4520933 h 4848491"/>
              <a:gd name="connsiteX6" fmla="*/ 0 w 6928904"/>
              <a:gd name="connsiteY6" fmla="*/ 4189623 h 4848491"/>
              <a:gd name="connsiteX7" fmla="*/ 0 w 6928904"/>
              <a:gd name="connsiteY7" fmla="*/ 0 h 484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8904" h="4848491">
                <a:moveTo>
                  <a:pt x="0" y="0"/>
                </a:moveTo>
                <a:lnTo>
                  <a:pt x="6928904" y="0"/>
                </a:lnTo>
                <a:lnTo>
                  <a:pt x="6888852" y="70683"/>
                </a:lnTo>
                <a:cubicBezTo>
                  <a:pt x="6839910" y="147911"/>
                  <a:pt x="6778650" y="219169"/>
                  <a:pt x="6705314" y="281492"/>
                </a:cubicBezTo>
                <a:lnTo>
                  <a:pt x="1591596" y="4627283"/>
                </a:lnTo>
                <a:cubicBezTo>
                  <a:pt x="1200472" y="4959672"/>
                  <a:pt x="613947" y="4912058"/>
                  <a:pt x="281557" y="4520933"/>
                </a:cubicBezTo>
                <a:lnTo>
                  <a:pt x="0" y="4189623"/>
                </a:lnTo>
                <a:lnTo>
                  <a:pt x="0" y="0"/>
                </a:lnTo>
                <a:close/>
              </a:path>
            </a:pathLst>
          </a:custGeom>
          <a:gradFill flip="none" rotWithShape="1">
            <a:gsLst>
              <a:gs pos="0">
                <a:srgbClr val="66CCFF">
                  <a:tint val="66000"/>
                  <a:satMod val="160000"/>
                </a:srgbClr>
              </a:gs>
              <a:gs pos="50000">
                <a:srgbClr val="66CCFF">
                  <a:tint val="44500"/>
                  <a:satMod val="160000"/>
                </a:srgbClr>
              </a:gs>
              <a:gs pos="100000">
                <a:srgbClr val="66CCFF">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pic>
        <p:nvPicPr>
          <p:cNvPr id="6" name="Picture 5" descr="LGH-1"/>
          <p:cNvPicPr>
            <a:picLocks noChangeAspect="1"/>
          </p:cNvPicPr>
          <p:nvPr/>
        </p:nvPicPr>
        <p:blipFill>
          <a:blip r:embed="rId1"/>
          <a:stretch>
            <a:fillRect/>
          </a:stretch>
        </p:blipFill>
        <p:spPr>
          <a:xfrm>
            <a:off x="7315835" y="6227445"/>
            <a:ext cx="1652270" cy="516255"/>
          </a:xfrm>
          <a:prstGeom prst="rect">
            <a:avLst/>
          </a:prstGeom>
        </p:spPr>
      </p:pic>
      <p:sp>
        <p:nvSpPr>
          <p:cNvPr id="4" name="Text Box 3"/>
          <p:cNvSpPr txBox="1"/>
          <p:nvPr/>
        </p:nvSpPr>
        <p:spPr>
          <a:xfrm>
            <a:off x="133985" y="6468110"/>
            <a:ext cx="2388870" cy="275590"/>
          </a:xfrm>
          <a:prstGeom prst="rect">
            <a:avLst/>
          </a:prstGeom>
          <a:noFill/>
        </p:spPr>
        <p:txBody>
          <a:bodyPr wrap="square" rtlCol="0">
            <a:spAutoFit/>
          </a:bodyPr>
          <a:p>
            <a:r>
              <a:rPr lang="en-US" sz="1200"/>
              <a:t>Powered by </a:t>
            </a:r>
            <a:endParaRPr lang="en-US" sz="1200"/>
          </a:p>
        </p:txBody>
      </p:sp>
      <p:pic>
        <p:nvPicPr>
          <p:cNvPr id="5" name="Picture 4" descr="HR"/>
          <p:cNvPicPr>
            <a:picLocks noChangeAspect="1"/>
          </p:cNvPicPr>
          <p:nvPr/>
        </p:nvPicPr>
        <p:blipFill>
          <a:blip r:embed="rId2"/>
          <a:stretch>
            <a:fillRect/>
          </a:stretch>
        </p:blipFill>
        <p:spPr>
          <a:xfrm>
            <a:off x="1122045" y="6387465"/>
            <a:ext cx="939800" cy="334010"/>
          </a:xfrm>
          <a:prstGeom prst="rect">
            <a:avLst/>
          </a:prstGeom>
        </p:spPr>
      </p:pic>
    </p:spTree>
  </p:cSld>
  <p:clrMapOvr>
    <a:masterClrMapping/>
  </p:clrMapOvr>
  <p:timing>
    <p:tnLst>
      <p:par>
        <p:cTn id="1" dur="indefinite" restart="never" nodeType="tmRoot"/>
      </p:par>
    </p:tnLst>
    <p:bldLst>
      <p:bldP spid="46" grpId="0" bldLvl="0" animBg="1"/>
      <p:bldP spid="8"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 name="Freeform: Shape 45"/>
          <p:cNvSpPr/>
          <p:nvPr/>
        </p:nvSpPr>
        <p:spPr>
          <a:xfrm>
            <a:off x="-1905" y="0"/>
            <a:ext cx="6929120" cy="951230"/>
          </a:xfrm>
          <a:custGeom>
            <a:avLst/>
            <a:gdLst>
              <a:gd name="connsiteX0" fmla="*/ 0 w 6928904"/>
              <a:gd name="connsiteY0" fmla="*/ 0 h 4848491"/>
              <a:gd name="connsiteX1" fmla="*/ 6928904 w 6928904"/>
              <a:gd name="connsiteY1" fmla="*/ 0 h 4848491"/>
              <a:gd name="connsiteX2" fmla="*/ 6888852 w 6928904"/>
              <a:gd name="connsiteY2" fmla="*/ 70683 h 4848491"/>
              <a:gd name="connsiteX3" fmla="*/ 6705314 w 6928904"/>
              <a:gd name="connsiteY3" fmla="*/ 281492 h 4848491"/>
              <a:gd name="connsiteX4" fmla="*/ 1591596 w 6928904"/>
              <a:gd name="connsiteY4" fmla="*/ 4627283 h 4848491"/>
              <a:gd name="connsiteX5" fmla="*/ 281557 w 6928904"/>
              <a:gd name="connsiteY5" fmla="*/ 4520933 h 4848491"/>
              <a:gd name="connsiteX6" fmla="*/ 0 w 6928904"/>
              <a:gd name="connsiteY6" fmla="*/ 4189623 h 4848491"/>
              <a:gd name="connsiteX7" fmla="*/ 0 w 6928904"/>
              <a:gd name="connsiteY7" fmla="*/ 0 h 484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8904" h="4848491">
                <a:moveTo>
                  <a:pt x="0" y="0"/>
                </a:moveTo>
                <a:lnTo>
                  <a:pt x="6928904" y="0"/>
                </a:lnTo>
                <a:lnTo>
                  <a:pt x="6888852" y="70683"/>
                </a:lnTo>
                <a:cubicBezTo>
                  <a:pt x="6839910" y="147911"/>
                  <a:pt x="6778650" y="219169"/>
                  <a:pt x="6705314" y="281492"/>
                </a:cubicBezTo>
                <a:lnTo>
                  <a:pt x="1591596" y="4627283"/>
                </a:lnTo>
                <a:cubicBezTo>
                  <a:pt x="1200472" y="4959672"/>
                  <a:pt x="613947" y="4912058"/>
                  <a:pt x="281557" y="4520933"/>
                </a:cubicBezTo>
                <a:lnTo>
                  <a:pt x="0" y="4189623"/>
                </a:lnTo>
                <a:lnTo>
                  <a:pt x="0" y="0"/>
                </a:lnTo>
                <a:close/>
              </a:path>
            </a:pathLst>
          </a:custGeom>
          <a:gradFill flip="none" rotWithShape="1">
            <a:gsLst>
              <a:gs pos="0">
                <a:srgbClr val="66CCFF">
                  <a:tint val="66000"/>
                  <a:satMod val="160000"/>
                </a:srgbClr>
              </a:gs>
              <a:gs pos="50000">
                <a:srgbClr val="66CCFF">
                  <a:tint val="44500"/>
                  <a:satMod val="160000"/>
                </a:srgbClr>
              </a:gs>
              <a:gs pos="100000">
                <a:srgbClr val="66CCFF">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68300" y="533400"/>
            <a:ext cx="8229600" cy="582613"/>
          </a:xfrm>
        </p:spPr>
        <p:txBody>
          <a:bodyPr/>
          <a:lstStyle/>
          <a:p>
            <a:pPr>
              <a:defRPr sz="3600" b="1">
                <a:solidFill>
                  <a:srgbClr val="0066CC"/>
                </a:solidFill>
              </a:defRPr>
            </a:pPr>
            <a:r>
              <a:rPr sz="3200"/>
              <a:t>Policy Statement</a:t>
            </a:r>
            <a:r>
              <a:rPr lang="en-US" sz="3200"/>
              <a:t> &amp; Scope</a:t>
            </a:r>
            <a:endParaRPr lang="en-US" sz="3200"/>
          </a:p>
        </p:txBody>
      </p:sp>
      <p:sp>
        <p:nvSpPr>
          <p:cNvPr id="3" name="Content Placeholder 2"/>
          <p:cNvSpPr>
            <a:spLocks noGrp="1"/>
          </p:cNvSpPr>
          <p:nvPr>
            <p:ph idx="1"/>
          </p:nvPr>
        </p:nvSpPr>
        <p:spPr>
          <a:xfrm>
            <a:off x="368300" y="1517650"/>
            <a:ext cx="8229600" cy="4953000"/>
          </a:xfrm>
        </p:spPr>
        <p:txBody>
          <a:bodyPr/>
          <a:lstStyle/>
          <a:p>
            <a:pPr algn="l">
              <a:defRPr sz="1800">
                <a:solidFill>
                  <a:srgbClr val="000000"/>
                </a:solidFill>
              </a:defRPr>
            </a:pPr>
            <a:r>
              <a:rPr>
                <a:cs typeface="+mn-lt"/>
              </a:rPr>
              <a:t>The dress code policy at Lyceum Global Holdings outlines management's expectations for employee attire, promoting professionalism and appropriate grooming. It offers clear guidelines for both genders, with flexibility for maternity or related concerns.</a:t>
            </a:r>
            <a:endParaRPr>
              <a:cs typeface="+mn-lt"/>
            </a:endParaRPr>
          </a:p>
          <a:p>
            <a:pPr algn="l">
              <a:defRPr sz="1800">
                <a:solidFill>
                  <a:srgbClr val="000000"/>
                </a:solidFill>
              </a:defRPr>
            </a:pPr>
            <a:endParaRPr>
              <a:cs typeface="+mn-lt"/>
            </a:endParaRPr>
          </a:p>
          <a:p>
            <a:pPr algn="l">
              <a:defRPr sz="1800">
                <a:solidFill>
                  <a:srgbClr val="000000"/>
                </a:solidFill>
              </a:defRPr>
            </a:pPr>
            <a:r>
              <a:rPr>
                <a:cs typeface="+mn-lt"/>
              </a:rPr>
              <a:t>Employee appearance significantly impacts first impressions and reflects the company's image. To maintain a positive company representation, all team members are expected to strictly adhere to this policy.</a:t>
            </a:r>
            <a:endParaRPr>
              <a:cs typeface="+mn-lt"/>
            </a:endParaRPr>
          </a:p>
          <a:p>
            <a:pPr algn="l">
              <a:defRPr sz="1800">
                <a:solidFill>
                  <a:srgbClr val="000000"/>
                </a:solidFill>
              </a:defRPr>
            </a:pPr>
            <a:endParaRPr>
              <a:cs typeface="+mn-lt"/>
            </a:endParaRPr>
          </a:p>
          <a:p>
            <a:pPr algn="l">
              <a:defRPr sz="1800">
                <a:solidFill>
                  <a:srgbClr val="000000"/>
                </a:solidFill>
              </a:defRPr>
            </a:pPr>
            <a:r>
              <a:rPr>
                <a:cs typeface="+mn-lt"/>
              </a:rPr>
              <a:t>This dress code policy applies to all employees of Lyceum Global Holdings, regardless of their department or designation.</a:t>
            </a:r>
            <a:endParaRPr>
              <a:cs typeface="+mn-lt"/>
            </a:endParaRPr>
          </a:p>
        </p:txBody>
      </p:sp>
      <p:sp>
        <p:nvSpPr>
          <p:cNvPr id="8" name="Freeform: Shape 45"/>
          <p:cNvSpPr/>
          <p:nvPr/>
        </p:nvSpPr>
        <p:spPr>
          <a:xfrm rot="10800000">
            <a:off x="2214880" y="5906770"/>
            <a:ext cx="6929120" cy="951230"/>
          </a:xfrm>
          <a:custGeom>
            <a:avLst/>
            <a:gdLst>
              <a:gd name="connsiteX0" fmla="*/ 0 w 6928904"/>
              <a:gd name="connsiteY0" fmla="*/ 0 h 4848491"/>
              <a:gd name="connsiteX1" fmla="*/ 6928904 w 6928904"/>
              <a:gd name="connsiteY1" fmla="*/ 0 h 4848491"/>
              <a:gd name="connsiteX2" fmla="*/ 6888852 w 6928904"/>
              <a:gd name="connsiteY2" fmla="*/ 70683 h 4848491"/>
              <a:gd name="connsiteX3" fmla="*/ 6705314 w 6928904"/>
              <a:gd name="connsiteY3" fmla="*/ 281492 h 4848491"/>
              <a:gd name="connsiteX4" fmla="*/ 1591596 w 6928904"/>
              <a:gd name="connsiteY4" fmla="*/ 4627283 h 4848491"/>
              <a:gd name="connsiteX5" fmla="*/ 281557 w 6928904"/>
              <a:gd name="connsiteY5" fmla="*/ 4520933 h 4848491"/>
              <a:gd name="connsiteX6" fmla="*/ 0 w 6928904"/>
              <a:gd name="connsiteY6" fmla="*/ 4189623 h 4848491"/>
              <a:gd name="connsiteX7" fmla="*/ 0 w 6928904"/>
              <a:gd name="connsiteY7" fmla="*/ 0 h 484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8904" h="4848491">
                <a:moveTo>
                  <a:pt x="0" y="0"/>
                </a:moveTo>
                <a:lnTo>
                  <a:pt x="6928904" y="0"/>
                </a:lnTo>
                <a:lnTo>
                  <a:pt x="6888852" y="70683"/>
                </a:lnTo>
                <a:cubicBezTo>
                  <a:pt x="6839910" y="147911"/>
                  <a:pt x="6778650" y="219169"/>
                  <a:pt x="6705314" y="281492"/>
                </a:cubicBezTo>
                <a:lnTo>
                  <a:pt x="1591596" y="4627283"/>
                </a:lnTo>
                <a:cubicBezTo>
                  <a:pt x="1200472" y="4959672"/>
                  <a:pt x="613947" y="4912058"/>
                  <a:pt x="281557" y="4520933"/>
                </a:cubicBezTo>
                <a:lnTo>
                  <a:pt x="0" y="4189623"/>
                </a:lnTo>
                <a:lnTo>
                  <a:pt x="0" y="0"/>
                </a:lnTo>
                <a:close/>
              </a:path>
            </a:pathLst>
          </a:custGeom>
          <a:gradFill flip="none" rotWithShape="1">
            <a:gsLst>
              <a:gs pos="0">
                <a:srgbClr val="66CCFF">
                  <a:tint val="66000"/>
                  <a:satMod val="160000"/>
                </a:srgbClr>
              </a:gs>
              <a:gs pos="50000">
                <a:srgbClr val="66CCFF">
                  <a:tint val="44500"/>
                  <a:satMod val="160000"/>
                </a:srgbClr>
              </a:gs>
              <a:gs pos="100000">
                <a:srgbClr val="66CCFF">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pic>
        <p:nvPicPr>
          <p:cNvPr id="6" name="Picture 5" descr="LGH-1"/>
          <p:cNvPicPr>
            <a:picLocks noChangeAspect="1"/>
          </p:cNvPicPr>
          <p:nvPr/>
        </p:nvPicPr>
        <p:blipFill>
          <a:blip r:embed="rId1"/>
          <a:stretch>
            <a:fillRect/>
          </a:stretch>
        </p:blipFill>
        <p:spPr>
          <a:xfrm>
            <a:off x="7315835" y="6227445"/>
            <a:ext cx="1652270" cy="516255"/>
          </a:xfrm>
          <a:prstGeom prst="rect">
            <a:avLst/>
          </a:prstGeom>
        </p:spPr>
      </p:pic>
      <p:sp>
        <p:nvSpPr>
          <p:cNvPr id="4" name="Text Box 3"/>
          <p:cNvSpPr txBox="1"/>
          <p:nvPr/>
        </p:nvSpPr>
        <p:spPr>
          <a:xfrm>
            <a:off x="133985" y="6468110"/>
            <a:ext cx="2388870" cy="275590"/>
          </a:xfrm>
          <a:prstGeom prst="rect">
            <a:avLst/>
          </a:prstGeom>
          <a:noFill/>
        </p:spPr>
        <p:txBody>
          <a:bodyPr wrap="square" rtlCol="0">
            <a:spAutoFit/>
          </a:bodyPr>
          <a:p>
            <a:r>
              <a:rPr lang="en-US" sz="1200"/>
              <a:t>Powered by </a:t>
            </a:r>
            <a:endParaRPr lang="en-US" sz="1200"/>
          </a:p>
        </p:txBody>
      </p:sp>
      <p:pic>
        <p:nvPicPr>
          <p:cNvPr id="5" name="Picture 4" descr="HR"/>
          <p:cNvPicPr>
            <a:picLocks noChangeAspect="1"/>
          </p:cNvPicPr>
          <p:nvPr/>
        </p:nvPicPr>
        <p:blipFill>
          <a:blip r:embed="rId2"/>
          <a:stretch>
            <a:fillRect/>
          </a:stretch>
        </p:blipFill>
        <p:spPr>
          <a:xfrm>
            <a:off x="1122045" y="6387465"/>
            <a:ext cx="939800" cy="334010"/>
          </a:xfrm>
          <a:prstGeom prst="rect">
            <a:avLst/>
          </a:prstGeom>
        </p:spPr>
      </p:pic>
    </p:spTree>
  </p:cSld>
  <p:clrMapOvr>
    <a:masterClrMapping/>
  </p:clrMapOvr>
  <p:timing>
    <p:tnLst>
      <p:par>
        <p:cTn id="1" dur="indefinite" restart="never" nodeType="tmRoot"/>
      </p:par>
    </p:tnLst>
    <p:bldLst>
      <p:bldP spid="46" grpId="0" bldLvl="0" animBg="1"/>
      <p:bldP spid="8"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 name="Freeform: Shape 45"/>
          <p:cNvSpPr/>
          <p:nvPr/>
        </p:nvSpPr>
        <p:spPr>
          <a:xfrm>
            <a:off x="-1905" y="0"/>
            <a:ext cx="6929120" cy="951230"/>
          </a:xfrm>
          <a:custGeom>
            <a:avLst/>
            <a:gdLst>
              <a:gd name="connsiteX0" fmla="*/ 0 w 6928904"/>
              <a:gd name="connsiteY0" fmla="*/ 0 h 4848491"/>
              <a:gd name="connsiteX1" fmla="*/ 6928904 w 6928904"/>
              <a:gd name="connsiteY1" fmla="*/ 0 h 4848491"/>
              <a:gd name="connsiteX2" fmla="*/ 6888852 w 6928904"/>
              <a:gd name="connsiteY2" fmla="*/ 70683 h 4848491"/>
              <a:gd name="connsiteX3" fmla="*/ 6705314 w 6928904"/>
              <a:gd name="connsiteY3" fmla="*/ 281492 h 4848491"/>
              <a:gd name="connsiteX4" fmla="*/ 1591596 w 6928904"/>
              <a:gd name="connsiteY4" fmla="*/ 4627283 h 4848491"/>
              <a:gd name="connsiteX5" fmla="*/ 281557 w 6928904"/>
              <a:gd name="connsiteY5" fmla="*/ 4520933 h 4848491"/>
              <a:gd name="connsiteX6" fmla="*/ 0 w 6928904"/>
              <a:gd name="connsiteY6" fmla="*/ 4189623 h 4848491"/>
              <a:gd name="connsiteX7" fmla="*/ 0 w 6928904"/>
              <a:gd name="connsiteY7" fmla="*/ 0 h 484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8904" h="4848491">
                <a:moveTo>
                  <a:pt x="0" y="0"/>
                </a:moveTo>
                <a:lnTo>
                  <a:pt x="6928904" y="0"/>
                </a:lnTo>
                <a:lnTo>
                  <a:pt x="6888852" y="70683"/>
                </a:lnTo>
                <a:cubicBezTo>
                  <a:pt x="6839910" y="147911"/>
                  <a:pt x="6778650" y="219169"/>
                  <a:pt x="6705314" y="281492"/>
                </a:cubicBezTo>
                <a:lnTo>
                  <a:pt x="1591596" y="4627283"/>
                </a:lnTo>
                <a:cubicBezTo>
                  <a:pt x="1200472" y="4959672"/>
                  <a:pt x="613947" y="4912058"/>
                  <a:pt x="281557" y="4520933"/>
                </a:cubicBezTo>
                <a:lnTo>
                  <a:pt x="0" y="4189623"/>
                </a:lnTo>
                <a:lnTo>
                  <a:pt x="0" y="0"/>
                </a:lnTo>
                <a:close/>
              </a:path>
            </a:pathLst>
          </a:custGeom>
          <a:gradFill flip="none" rotWithShape="1">
            <a:gsLst>
              <a:gs pos="0">
                <a:srgbClr val="66CCFF">
                  <a:tint val="66000"/>
                  <a:satMod val="160000"/>
                </a:srgbClr>
              </a:gs>
              <a:gs pos="50000">
                <a:srgbClr val="66CCFF">
                  <a:tint val="44500"/>
                  <a:satMod val="160000"/>
                </a:srgbClr>
              </a:gs>
              <a:gs pos="100000">
                <a:srgbClr val="66CCFF">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17500" y="520700"/>
            <a:ext cx="8229600" cy="582613"/>
          </a:xfrm>
        </p:spPr>
        <p:txBody>
          <a:bodyPr/>
          <a:lstStyle/>
          <a:p>
            <a:pPr>
              <a:defRPr sz="3600" b="1">
                <a:solidFill>
                  <a:srgbClr val="0066CC"/>
                </a:solidFill>
              </a:defRPr>
            </a:pPr>
            <a:r>
              <a:rPr lang="en-US" sz="3200"/>
              <a:t>Policy Elements</a:t>
            </a:r>
            <a:endParaRPr lang="en-US" sz="3200"/>
          </a:p>
        </p:txBody>
      </p:sp>
      <p:sp>
        <p:nvSpPr>
          <p:cNvPr id="3" name="Content Placeholder 2"/>
          <p:cNvSpPr>
            <a:spLocks noGrp="1"/>
          </p:cNvSpPr>
          <p:nvPr>
            <p:ph idx="1"/>
          </p:nvPr>
        </p:nvSpPr>
        <p:spPr>
          <a:xfrm>
            <a:off x="317500" y="1492250"/>
            <a:ext cx="8229600" cy="4953000"/>
          </a:xfrm>
        </p:spPr>
        <p:txBody>
          <a:bodyPr/>
          <a:lstStyle/>
          <a:p>
            <a:pPr>
              <a:defRPr sz="1800">
                <a:solidFill>
                  <a:srgbClr val="000000"/>
                </a:solidFill>
              </a:defRPr>
            </a:pPr>
            <a:r>
              <a:t>The collective term uniform refers to the approved attire by Lyceum Global Holdings management</a:t>
            </a:r>
            <a:r>
              <a:rPr lang="en-US"/>
              <a:t>.</a:t>
            </a:r>
            <a:endParaRPr lang="en-US"/>
          </a:p>
          <a:p>
            <a:pPr>
              <a:defRPr sz="1800">
                <a:solidFill>
                  <a:srgbClr val="000000"/>
                </a:solidFill>
              </a:defRPr>
            </a:pPr>
            <a:endParaRPr lang="en-US"/>
          </a:p>
          <a:p>
            <a:pPr>
              <a:defRPr sz="1800">
                <a:solidFill>
                  <a:srgbClr val="000000"/>
                </a:solidFill>
              </a:defRPr>
            </a:pPr>
            <a:r>
              <a:t>The collective term normal office wear refers to any form of clothing/ garment that has been approved by the management to be worn to office premises.</a:t>
            </a:r>
          </a:p>
          <a:p>
            <a:pPr>
              <a:defRPr sz="1800">
                <a:solidFill>
                  <a:srgbClr val="000000"/>
                </a:solidFill>
              </a:defRPr>
            </a:pPr>
          </a:p>
          <a:p>
            <a:pPr>
              <a:defRPr sz="1800">
                <a:solidFill>
                  <a:srgbClr val="000000"/>
                </a:solidFill>
              </a:defRPr>
            </a:pPr>
            <a:r>
              <a:t>The acronym LGH refers to Lyceum Global Holdings (Private) Limited</a:t>
            </a:r>
            <a:r>
              <a:rPr lang="en-US"/>
              <a:t>.</a:t>
            </a:r>
            <a:endParaRPr lang="en-US"/>
          </a:p>
          <a:p>
            <a:pPr>
              <a:defRPr sz="1800">
                <a:solidFill>
                  <a:srgbClr val="000000"/>
                </a:solidFill>
              </a:defRPr>
            </a:pPr>
            <a:endParaRPr lang="en-US"/>
          </a:p>
          <a:p>
            <a:pPr>
              <a:defRPr sz="1800">
                <a:solidFill>
                  <a:srgbClr val="000000"/>
                </a:solidFill>
              </a:defRPr>
            </a:pPr>
            <a:r>
              <a:t>The acronym HRBP refers to human resource business partner</a:t>
            </a:r>
          </a:p>
        </p:txBody>
      </p:sp>
      <p:sp>
        <p:nvSpPr>
          <p:cNvPr id="8" name="Freeform: Shape 45"/>
          <p:cNvSpPr/>
          <p:nvPr/>
        </p:nvSpPr>
        <p:spPr>
          <a:xfrm rot="10800000">
            <a:off x="2214880" y="5906770"/>
            <a:ext cx="6929120" cy="951230"/>
          </a:xfrm>
          <a:custGeom>
            <a:avLst/>
            <a:gdLst>
              <a:gd name="connsiteX0" fmla="*/ 0 w 6928904"/>
              <a:gd name="connsiteY0" fmla="*/ 0 h 4848491"/>
              <a:gd name="connsiteX1" fmla="*/ 6928904 w 6928904"/>
              <a:gd name="connsiteY1" fmla="*/ 0 h 4848491"/>
              <a:gd name="connsiteX2" fmla="*/ 6888852 w 6928904"/>
              <a:gd name="connsiteY2" fmla="*/ 70683 h 4848491"/>
              <a:gd name="connsiteX3" fmla="*/ 6705314 w 6928904"/>
              <a:gd name="connsiteY3" fmla="*/ 281492 h 4848491"/>
              <a:gd name="connsiteX4" fmla="*/ 1591596 w 6928904"/>
              <a:gd name="connsiteY4" fmla="*/ 4627283 h 4848491"/>
              <a:gd name="connsiteX5" fmla="*/ 281557 w 6928904"/>
              <a:gd name="connsiteY5" fmla="*/ 4520933 h 4848491"/>
              <a:gd name="connsiteX6" fmla="*/ 0 w 6928904"/>
              <a:gd name="connsiteY6" fmla="*/ 4189623 h 4848491"/>
              <a:gd name="connsiteX7" fmla="*/ 0 w 6928904"/>
              <a:gd name="connsiteY7" fmla="*/ 0 h 484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8904" h="4848491">
                <a:moveTo>
                  <a:pt x="0" y="0"/>
                </a:moveTo>
                <a:lnTo>
                  <a:pt x="6928904" y="0"/>
                </a:lnTo>
                <a:lnTo>
                  <a:pt x="6888852" y="70683"/>
                </a:lnTo>
                <a:cubicBezTo>
                  <a:pt x="6839910" y="147911"/>
                  <a:pt x="6778650" y="219169"/>
                  <a:pt x="6705314" y="281492"/>
                </a:cubicBezTo>
                <a:lnTo>
                  <a:pt x="1591596" y="4627283"/>
                </a:lnTo>
                <a:cubicBezTo>
                  <a:pt x="1200472" y="4959672"/>
                  <a:pt x="613947" y="4912058"/>
                  <a:pt x="281557" y="4520933"/>
                </a:cubicBezTo>
                <a:lnTo>
                  <a:pt x="0" y="4189623"/>
                </a:lnTo>
                <a:lnTo>
                  <a:pt x="0" y="0"/>
                </a:lnTo>
                <a:close/>
              </a:path>
            </a:pathLst>
          </a:custGeom>
          <a:gradFill flip="none" rotWithShape="1">
            <a:gsLst>
              <a:gs pos="0">
                <a:srgbClr val="66CCFF">
                  <a:tint val="66000"/>
                  <a:satMod val="160000"/>
                </a:srgbClr>
              </a:gs>
              <a:gs pos="50000">
                <a:srgbClr val="66CCFF">
                  <a:tint val="44500"/>
                  <a:satMod val="160000"/>
                </a:srgbClr>
              </a:gs>
              <a:gs pos="100000">
                <a:srgbClr val="66CCFF">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pic>
        <p:nvPicPr>
          <p:cNvPr id="6" name="Picture 5" descr="LGH-1"/>
          <p:cNvPicPr>
            <a:picLocks noChangeAspect="1"/>
          </p:cNvPicPr>
          <p:nvPr/>
        </p:nvPicPr>
        <p:blipFill>
          <a:blip r:embed="rId1"/>
          <a:stretch>
            <a:fillRect/>
          </a:stretch>
        </p:blipFill>
        <p:spPr>
          <a:xfrm>
            <a:off x="7315835" y="6227445"/>
            <a:ext cx="1652270" cy="516255"/>
          </a:xfrm>
          <a:prstGeom prst="rect">
            <a:avLst/>
          </a:prstGeom>
        </p:spPr>
      </p:pic>
      <p:sp>
        <p:nvSpPr>
          <p:cNvPr id="4" name="Text Box 3"/>
          <p:cNvSpPr txBox="1"/>
          <p:nvPr/>
        </p:nvSpPr>
        <p:spPr>
          <a:xfrm>
            <a:off x="133985" y="6468110"/>
            <a:ext cx="2388870" cy="275590"/>
          </a:xfrm>
          <a:prstGeom prst="rect">
            <a:avLst/>
          </a:prstGeom>
          <a:noFill/>
        </p:spPr>
        <p:txBody>
          <a:bodyPr wrap="square" rtlCol="0">
            <a:spAutoFit/>
          </a:bodyPr>
          <a:p>
            <a:r>
              <a:rPr lang="en-US" sz="1200"/>
              <a:t>Powered by </a:t>
            </a:r>
            <a:endParaRPr lang="en-US" sz="1200"/>
          </a:p>
        </p:txBody>
      </p:sp>
      <p:pic>
        <p:nvPicPr>
          <p:cNvPr id="5" name="Picture 4" descr="HR"/>
          <p:cNvPicPr>
            <a:picLocks noChangeAspect="1"/>
          </p:cNvPicPr>
          <p:nvPr/>
        </p:nvPicPr>
        <p:blipFill>
          <a:blip r:embed="rId2"/>
          <a:stretch>
            <a:fillRect/>
          </a:stretch>
        </p:blipFill>
        <p:spPr>
          <a:xfrm>
            <a:off x="1122045" y="6387465"/>
            <a:ext cx="939800" cy="334010"/>
          </a:xfrm>
          <a:prstGeom prst="rect">
            <a:avLst/>
          </a:prstGeom>
        </p:spPr>
      </p:pic>
    </p:spTree>
  </p:cSld>
  <p:clrMapOvr>
    <a:masterClrMapping/>
  </p:clrMapOvr>
  <p:timing>
    <p:tnLst>
      <p:par>
        <p:cTn id="1" dur="indefinite" restart="never" nodeType="tmRoot"/>
      </p:par>
    </p:tnLst>
    <p:bldLst>
      <p:bldP spid="46" grpId="0" bldLvl="0" animBg="1"/>
      <p:bldP spid="8"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 name="Freeform: Shape 45"/>
          <p:cNvSpPr/>
          <p:nvPr/>
        </p:nvSpPr>
        <p:spPr>
          <a:xfrm>
            <a:off x="-1905" y="0"/>
            <a:ext cx="6929120" cy="951230"/>
          </a:xfrm>
          <a:custGeom>
            <a:avLst/>
            <a:gdLst>
              <a:gd name="connsiteX0" fmla="*/ 0 w 6928904"/>
              <a:gd name="connsiteY0" fmla="*/ 0 h 4848491"/>
              <a:gd name="connsiteX1" fmla="*/ 6928904 w 6928904"/>
              <a:gd name="connsiteY1" fmla="*/ 0 h 4848491"/>
              <a:gd name="connsiteX2" fmla="*/ 6888852 w 6928904"/>
              <a:gd name="connsiteY2" fmla="*/ 70683 h 4848491"/>
              <a:gd name="connsiteX3" fmla="*/ 6705314 w 6928904"/>
              <a:gd name="connsiteY3" fmla="*/ 281492 h 4848491"/>
              <a:gd name="connsiteX4" fmla="*/ 1591596 w 6928904"/>
              <a:gd name="connsiteY4" fmla="*/ 4627283 h 4848491"/>
              <a:gd name="connsiteX5" fmla="*/ 281557 w 6928904"/>
              <a:gd name="connsiteY5" fmla="*/ 4520933 h 4848491"/>
              <a:gd name="connsiteX6" fmla="*/ 0 w 6928904"/>
              <a:gd name="connsiteY6" fmla="*/ 4189623 h 4848491"/>
              <a:gd name="connsiteX7" fmla="*/ 0 w 6928904"/>
              <a:gd name="connsiteY7" fmla="*/ 0 h 484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8904" h="4848491">
                <a:moveTo>
                  <a:pt x="0" y="0"/>
                </a:moveTo>
                <a:lnTo>
                  <a:pt x="6928904" y="0"/>
                </a:lnTo>
                <a:lnTo>
                  <a:pt x="6888852" y="70683"/>
                </a:lnTo>
                <a:cubicBezTo>
                  <a:pt x="6839910" y="147911"/>
                  <a:pt x="6778650" y="219169"/>
                  <a:pt x="6705314" y="281492"/>
                </a:cubicBezTo>
                <a:lnTo>
                  <a:pt x="1591596" y="4627283"/>
                </a:lnTo>
                <a:cubicBezTo>
                  <a:pt x="1200472" y="4959672"/>
                  <a:pt x="613947" y="4912058"/>
                  <a:pt x="281557" y="4520933"/>
                </a:cubicBezTo>
                <a:lnTo>
                  <a:pt x="0" y="4189623"/>
                </a:lnTo>
                <a:lnTo>
                  <a:pt x="0" y="0"/>
                </a:lnTo>
                <a:close/>
              </a:path>
            </a:pathLst>
          </a:custGeom>
          <a:gradFill flip="none" rotWithShape="1">
            <a:gsLst>
              <a:gs pos="0">
                <a:srgbClr val="66CCFF">
                  <a:tint val="66000"/>
                  <a:satMod val="160000"/>
                </a:srgbClr>
              </a:gs>
              <a:gs pos="50000">
                <a:srgbClr val="66CCFF">
                  <a:tint val="44500"/>
                  <a:satMod val="160000"/>
                </a:srgbClr>
              </a:gs>
              <a:gs pos="100000">
                <a:srgbClr val="66CCFF">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444500"/>
            <a:ext cx="8229600" cy="582613"/>
          </a:xfrm>
        </p:spPr>
        <p:txBody>
          <a:bodyPr/>
          <a:lstStyle/>
          <a:p>
            <a:pPr>
              <a:defRPr sz="3600" b="1">
                <a:solidFill>
                  <a:srgbClr val="0066CC"/>
                </a:solidFill>
              </a:defRPr>
            </a:pPr>
            <a:r>
              <a:rPr sz="3200"/>
              <a:t>Uniform and Office Wear Guidelines</a:t>
            </a:r>
            <a:endParaRPr sz="3200"/>
          </a:p>
        </p:txBody>
      </p:sp>
      <p:sp>
        <p:nvSpPr>
          <p:cNvPr id="3" name="Content Placeholder 2"/>
          <p:cNvSpPr>
            <a:spLocks noGrp="1"/>
          </p:cNvSpPr>
          <p:nvPr>
            <p:ph idx="1"/>
          </p:nvPr>
        </p:nvSpPr>
        <p:spPr>
          <a:xfrm>
            <a:off x="457200" y="1167130"/>
            <a:ext cx="8229600" cy="5462270"/>
          </a:xfrm>
        </p:spPr>
        <p:txBody>
          <a:bodyPr>
            <a:normAutofit lnSpcReduction="20000"/>
          </a:bodyPr>
          <a:lstStyle/>
          <a:p>
            <a:pPr marL="0" indent="0">
              <a:buNone/>
              <a:defRPr sz="1800">
                <a:solidFill>
                  <a:srgbClr val="000000"/>
                </a:solidFill>
              </a:defRPr>
            </a:pPr>
          </a:p>
          <a:p>
            <a:pPr marL="0" indent="0">
              <a:buNone/>
              <a:defRPr sz="1800">
                <a:solidFill>
                  <a:srgbClr val="000000"/>
                </a:solidFill>
              </a:defRPr>
            </a:pPr>
            <a:r>
              <a:rPr b="1"/>
              <a:t>Uniform Schedule</a:t>
            </a:r>
            <a:endParaRPr b="1"/>
          </a:p>
          <a:p>
            <a:pPr>
              <a:defRPr sz="1800">
                <a:solidFill>
                  <a:srgbClr val="000000"/>
                </a:solidFill>
              </a:defRPr>
            </a:pPr>
          </a:p>
          <a:p>
            <a:pPr>
              <a:defRPr sz="1800">
                <a:solidFill>
                  <a:srgbClr val="000000"/>
                </a:solidFill>
              </a:defRPr>
            </a:pPr>
            <a:r>
              <a:t>Mondays &amp; Wednesdays: Approved uniform required.</a:t>
            </a:r>
          </a:p>
          <a:p>
            <a:pPr>
              <a:defRPr sz="1800">
                <a:solidFill>
                  <a:srgbClr val="000000"/>
                </a:solidFill>
              </a:defRPr>
            </a:pPr>
            <a:r>
              <a:t>Board Meetings &amp; Special Occasions: Uniform must be worn.</a:t>
            </a:r>
          </a:p>
          <a:p>
            <a:pPr>
              <a:defRPr sz="1800">
                <a:solidFill>
                  <a:srgbClr val="000000"/>
                </a:solidFill>
              </a:defRPr>
            </a:pPr>
            <a:r>
              <a:t>Tuesdays &amp; Thursdays: Normal office wear permitted.</a:t>
            </a:r>
          </a:p>
          <a:p>
            <a:pPr>
              <a:defRPr sz="1800">
                <a:solidFill>
                  <a:srgbClr val="000000"/>
                </a:solidFill>
              </a:defRPr>
            </a:pPr>
            <a:r>
              <a:t>Fridays: Dress-down with company T-shirts and office pants (no denim or deck shoes).</a:t>
            </a:r>
          </a:p>
          <a:p>
            <a:pPr>
              <a:defRPr sz="1800">
                <a:solidFill>
                  <a:srgbClr val="000000"/>
                </a:solidFill>
              </a:defRPr>
            </a:pPr>
          </a:p>
          <a:p>
            <a:pPr marL="0" indent="0">
              <a:buNone/>
              <a:defRPr sz="1800">
                <a:solidFill>
                  <a:srgbClr val="000000"/>
                </a:solidFill>
              </a:defRPr>
            </a:pPr>
            <a:r>
              <a:rPr b="1"/>
              <a:t>Newcomers</a:t>
            </a:r>
            <a:r>
              <a:rPr lang="en-US" b="1"/>
              <a:t> - </a:t>
            </a:r>
            <a:r>
              <a:rPr b="1"/>
              <a:t>Employees Awaiting Uniform Provision</a:t>
            </a:r>
            <a:endParaRPr b="1"/>
          </a:p>
          <a:p>
            <a:pPr>
              <a:defRPr sz="1800">
                <a:solidFill>
                  <a:srgbClr val="000000"/>
                </a:solidFill>
              </a:defRPr>
            </a:pPr>
          </a:p>
          <a:p>
            <a:pPr>
              <a:defRPr sz="1800">
                <a:solidFill>
                  <a:srgbClr val="000000"/>
                </a:solidFill>
              </a:defRPr>
            </a:pPr>
            <a:r>
              <a:t>Males: White shirt with black/dark ash/dark blue trousers.</a:t>
            </a:r>
          </a:p>
          <a:p>
            <a:pPr>
              <a:defRPr sz="1800">
                <a:solidFill>
                  <a:srgbClr val="000000"/>
                </a:solidFill>
              </a:defRPr>
            </a:pPr>
            <a:r>
              <a:t>Females: White blouse with black/dark ash/dark blue trousers.</a:t>
            </a:r>
          </a:p>
          <a:p>
            <a:pPr>
              <a:defRPr sz="1800">
                <a:solidFill>
                  <a:srgbClr val="000000"/>
                </a:solidFill>
              </a:defRPr>
            </a:pPr>
          </a:p>
          <a:p>
            <a:pPr marL="0" indent="0">
              <a:buNone/>
              <a:defRPr sz="1800">
                <a:solidFill>
                  <a:srgbClr val="000000"/>
                </a:solidFill>
              </a:defRPr>
            </a:pPr>
            <a:r>
              <a:rPr b="1"/>
              <a:t>Review &amp; Updates</a:t>
            </a:r>
            <a:endParaRPr b="1"/>
          </a:p>
          <a:p>
            <a:pPr>
              <a:defRPr sz="1800">
                <a:solidFill>
                  <a:srgbClr val="000000"/>
                </a:solidFill>
              </a:defRPr>
            </a:pPr>
          </a:p>
          <a:p>
            <a:pPr>
              <a:defRPr sz="1800">
                <a:solidFill>
                  <a:srgbClr val="000000"/>
                </a:solidFill>
              </a:defRPr>
            </a:pPr>
            <a:r>
              <a:t>Policy will be periodically reviewed for effectiveness and compliance.</a:t>
            </a:r>
          </a:p>
        </p:txBody>
      </p:sp>
      <p:sp>
        <p:nvSpPr>
          <p:cNvPr id="8" name="Freeform: Shape 45"/>
          <p:cNvSpPr/>
          <p:nvPr/>
        </p:nvSpPr>
        <p:spPr>
          <a:xfrm rot="10800000">
            <a:off x="2214880" y="5906770"/>
            <a:ext cx="6929120" cy="951230"/>
          </a:xfrm>
          <a:custGeom>
            <a:avLst/>
            <a:gdLst>
              <a:gd name="connsiteX0" fmla="*/ 0 w 6928904"/>
              <a:gd name="connsiteY0" fmla="*/ 0 h 4848491"/>
              <a:gd name="connsiteX1" fmla="*/ 6928904 w 6928904"/>
              <a:gd name="connsiteY1" fmla="*/ 0 h 4848491"/>
              <a:gd name="connsiteX2" fmla="*/ 6888852 w 6928904"/>
              <a:gd name="connsiteY2" fmla="*/ 70683 h 4848491"/>
              <a:gd name="connsiteX3" fmla="*/ 6705314 w 6928904"/>
              <a:gd name="connsiteY3" fmla="*/ 281492 h 4848491"/>
              <a:gd name="connsiteX4" fmla="*/ 1591596 w 6928904"/>
              <a:gd name="connsiteY4" fmla="*/ 4627283 h 4848491"/>
              <a:gd name="connsiteX5" fmla="*/ 281557 w 6928904"/>
              <a:gd name="connsiteY5" fmla="*/ 4520933 h 4848491"/>
              <a:gd name="connsiteX6" fmla="*/ 0 w 6928904"/>
              <a:gd name="connsiteY6" fmla="*/ 4189623 h 4848491"/>
              <a:gd name="connsiteX7" fmla="*/ 0 w 6928904"/>
              <a:gd name="connsiteY7" fmla="*/ 0 h 484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8904" h="4848491">
                <a:moveTo>
                  <a:pt x="0" y="0"/>
                </a:moveTo>
                <a:lnTo>
                  <a:pt x="6928904" y="0"/>
                </a:lnTo>
                <a:lnTo>
                  <a:pt x="6888852" y="70683"/>
                </a:lnTo>
                <a:cubicBezTo>
                  <a:pt x="6839910" y="147911"/>
                  <a:pt x="6778650" y="219169"/>
                  <a:pt x="6705314" y="281492"/>
                </a:cubicBezTo>
                <a:lnTo>
                  <a:pt x="1591596" y="4627283"/>
                </a:lnTo>
                <a:cubicBezTo>
                  <a:pt x="1200472" y="4959672"/>
                  <a:pt x="613947" y="4912058"/>
                  <a:pt x="281557" y="4520933"/>
                </a:cubicBezTo>
                <a:lnTo>
                  <a:pt x="0" y="4189623"/>
                </a:lnTo>
                <a:lnTo>
                  <a:pt x="0" y="0"/>
                </a:lnTo>
                <a:close/>
              </a:path>
            </a:pathLst>
          </a:custGeom>
          <a:gradFill flip="none" rotWithShape="1">
            <a:gsLst>
              <a:gs pos="0">
                <a:srgbClr val="66CCFF">
                  <a:tint val="66000"/>
                  <a:satMod val="160000"/>
                </a:srgbClr>
              </a:gs>
              <a:gs pos="50000">
                <a:srgbClr val="66CCFF">
                  <a:tint val="44500"/>
                  <a:satMod val="160000"/>
                </a:srgbClr>
              </a:gs>
              <a:gs pos="100000">
                <a:srgbClr val="66CCFF">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pic>
        <p:nvPicPr>
          <p:cNvPr id="6" name="Picture 5" descr="LGH-1"/>
          <p:cNvPicPr>
            <a:picLocks noChangeAspect="1"/>
          </p:cNvPicPr>
          <p:nvPr/>
        </p:nvPicPr>
        <p:blipFill>
          <a:blip r:embed="rId1"/>
          <a:stretch>
            <a:fillRect/>
          </a:stretch>
        </p:blipFill>
        <p:spPr>
          <a:xfrm>
            <a:off x="7315835" y="6227445"/>
            <a:ext cx="1652270" cy="516255"/>
          </a:xfrm>
          <a:prstGeom prst="rect">
            <a:avLst/>
          </a:prstGeom>
        </p:spPr>
      </p:pic>
      <p:sp>
        <p:nvSpPr>
          <p:cNvPr id="4" name="Text Box 3"/>
          <p:cNvSpPr txBox="1"/>
          <p:nvPr/>
        </p:nvSpPr>
        <p:spPr>
          <a:xfrm>
            <a:off x="133985" y="6468110"/>
            <a:ext cx="2388870" cy="275590"/>
          </a:xfrm>
          <a:prstGeom prst="rect">
            <a:avLst/>
          </a:prstGeom>
          <a:noFill/>
        </p:spPr>
        <p:txBody>
          <a:bodyPr wrap="square" rtlCol="0">
            <a:spAutoFit/>
          </a:bodyPr>
          <a:p>
            <a:r>
              <a:rPr lang="en-US" sz="1200"/>
              <a:t>Powered by </a:t>
            </a:r>
            <a:endParaRPr lang="en-US" sz="1200"/>
          </a:p>
        </p:txBody>
      </p:sp>
      <p:pic>
        <p:nvPicPr>
          <p:cNvPr id="5" name="Picture 4" descr="HR"/>
          <p:cNvPicPr>
            <a:picLocks noChangeAspect="1"/>
          </p:cNvPicPr>
          <p:nvPr/>
        </p:nvPicPr>
        <p:blipFill>
          <a:blip r:embed="rId2"/>
          <a:stretch>
            <a:fillRect/>
          </a:stretch>
        </p:blipFill>
        <p:spPr>
          <a:xfrm>
            <a:off x="1122045" y="6387465"/>
            <a:ext cx="939800" cy="334010"/>
          </a:xfrm>
          <a:prstGeom prst="rect">
            <a:avLst/>
          </a:prstGeom>
        </p:spPr>
      </p:pic>
    </p:spTree>
  </p:cSld>
  <p:clrMapOvr>
    <a:masterClrMapping/>
  </p:clrMapOvr>
  <p:timing>
    <p:tnLst>
      <p:par>
        <p:cTn id="1" dur="indefinite" restart="never" nodeType="tmRoot"/>
      </p:par>
    </p:tnLst>
    <p:bldLst>
      <p:bldP spid="46" grpId="0" bldLvl="0" animBg="1"/>
      <p:bldP spid="8"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 name="Freeform: Shape 45"/>
          <p:cNvSpPr/>
          <p:nvPr/>
        </p:nvSpPr>
        <p:spPr>
          <a:xfrm>
            <a:off x="0" y="8255"/>
            <a:ext cx="6929120" cy="951230"/>
          </a:xfrm>
          <a:custGeom>
            <a:avLst/>
            <a:gdLst>
              <a:gd name="connsiteX0" fmla="*/ 0 w 6928904"/>
              <a:gd name="connsiteY0" fmla="*/ 0 h 4848491"/>
              <a:gd name="connsiteX1" fmla="*/ 6928904 w 6928904"/>
              <a:gd name="connsiteY1" fmla="*/ 0 h 4848491"/>
              <a:gd name="connsiteX2" fmla="*/ 6888852 w 6928904"/>
              <a:gd name="connsiteY2" fmla="*/ 70683 h 4848491"/>
              <a:gd name="connsiteX3" fmla="*/ 6705314 w 6928904"/>
              <a:gd name="connsiteY3" fmla="*/ 281492 h 4848491"/>
              <a:gd name="connsiteX4" fmla="*/ 1591596 w 6928904"/>
              <a:gd name="connsiteY4" fmla="*/ 4627283 h 4848491"/>
              <a:gd name="connsiteX5" fmla="*/ 281557 w 6928904"/>
              <a:gd name="connsiteY5" fmla="*/ 4520933 h 4848491"/>
              <a:gd name="connsiteX6" fmla="*/ 0 w 6928904"/>
              <a:gd name="connsiteY6" fmla="*/ 4189623 h 4848491"/>
              <a:gd name="connsiteX7" fmla="*/ 0 w 6928904"/>
              <a:gd name="connsiteY7" fmla="*/ 0 h 484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8904" h="4848491">
                <a:moveTo>
                  <a:pt x="0" y="0"/>
                </a:moveTo>
                <a:lnTo>
                  <a:pt x="6928904" y="0"/>
                </a:lnTo>
                <a:lnTo>
                  <a:pt x="6888852" y="70683"/>
                </a:lnTo>
                <a:cubicBezTo>
                  <a:pt x="6839910" y="147911"/>
                  <a:pt x="6778650" y="219169"/>
                  <a:pt x="6705314" y="281492"/>
                </a:cubicBezTo>
                <a:lnTo>
                  <a:pt x="1591596" y="4627283"/>
                </a:lnTo>
                <a:cubicBezTo>
                  <a:pt x="1200472" y="4959672"/>
                  <a:pt x="613947" y="4912058"/>
                  <a:pt x="281557" y="4520933"/>
                </a:cubicBezTo>
                <a:lnTo>
                  <a:pt x="0" y="4189623"/>
                </a:lnTo>
                <a:lnTo>
                  <a:pt x="0" y="0"/>
                </a:lnTo>
                <a:close/>
              </a:path>
            </a:pathLst>
          </a:custGeom>
          <a:gradFill flip="none" rotWithShape="1">
            <a:gsLst>
              <a:gs pos="0">
                <a:srgbClr val="66CCFF">
                  <a:tint val="66000"/>
                  <a:satMod val="160000"/>
                </a:srgbClr>
              </a:gs>
              <a:gs pos="50000">
                <a:srgbClr val="66CCFF">
                  <a:tint val="44500"/>
                  <a:satMod val="160000"/>
                </a:srgbClr>
              </a:gs>
              <a:gs pos="100000">
                <a:srgbClr val="66CCFF">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 name="Title 1"/>
          <p:cNvSpPr>
            <a:spLocks noGrp="1"/>
          </p:cNvSpPr>
          <p:nvPr>
            <p:ph type="title"/>
          </p:nvPr>
        </p:nvSpPr>
        <p:spPr>
          <a:xfrm>
            <a:off x="457200" y="7938"/>
            <a:ext cx="8229600" cy="1143000"/>
          </a:xfrm>
        </p:spPr>
        <p:txBody>
          <a:bodyPr/>
          <a:lstStyle/>
          <a:p>
            <a:pPr>
              <a:defRPr sz="3600" b="1">
                <a:solidFill>
                  <a:srgbClr val="0066CC"/>
                </a:solidFill>
              </a:defRPr>
            </a:pPr>
            <a:r>
              <a:rPr sz="2400"/>
              <a:t> Dress Code Guidelines</a:t>
            </a:r>
            <a:r>
              <a:rPr lang="en-US" sz="2400"/>
              <a:t> - </a:t>
            </a:r>
            <a:r>
              <a:rPr sz="2400"/>
              <a:t>Female Team Members</a:t>
            </a:r>
            <a:endParaRPr sz="2400"/>
          </a:p>
        </p:txBody>
      </p:sp>
      <p:sp>
        <p:nvSpPr>
          <p:cNvPr id="3" name="Content Placeholder 2"/>
          <p:cNvSpPr>
            <a:spLocks noGrp="1"/>
          </p:cNvSpPr>
          <p:nvPr>
            <p:ph idx="1"/>
          </p:nvPr>
        </p:nvSpPr>
        <p:spPr>
          <a:xfrm>
            <a:off x="457200" y="1125855"/>
            <a:ext cx="8229600" cy="4525963"/>
          </a:xfrm>
        </p:spPr>
        <p:txBody>
          <a:bodyPr/>
          <a:lstStyle/>
          <a:p>
            <a:pPr algn="l">
              <a:defRPr sz="1800">
                <a:solidFill>
                  <a:srgbClr val="000000"/>
                </a:solidFill>
              </a:defRPr>
            </a:pPr>
            <a:r>
              <a:t>General Office Wear: Business or professional attire, including saree/Osari suitable for a professional setting.</a:t>
            </a:r>
          </a:p>
          <a:p>
            <a:pPr algn="l">
              <a:defRPr sz="1800">
                <a:solidFill>
                  <a:srgbClr val="000000"/>
                </a:solidFill>
              </a:defRPr>
            </a:pPr>
            <a:r>
              <a:t>Saree Guidelines: Jackets must have sleeves, conservative necklines, and culturally appropriate. Midriff </a:t>
            </a:r>
            <a:r>
              <a:rPr lang="en-US"/>
              <a:t>region </a:t>
            </a:r>
            <a:r>
              <a:t>must also be conservative and appropriate for an official setting.</a:t>
            </a:r>
          </a:p>
          <a:p>
            <a:pPr algn="l">
              <a:defRPr sz="1800">
                <a:solidFill>
                  <a:srgbClr val="000000"/>
                </a:solidFill>
              </a:defRPr>
            </a:pPr>
            <a:r>
              <a:t>Prohibited Attire: No short skirts, mini skirts, party</a:t>
            </a:r>
            <a:r>
              <a:rPr lang="en-US"/>
              <a:t>-</a:t>
            </a:r>
            <a:r>
              <a:t>related garment above the knee within the company premises during work hours, blue denim jeans, or workout clothing.</a:t>
            </a:r>
          </a:p>
          <a:p>
            <a:pPr algn="l">
              <a:defRPr sz="1800">
                <a:solidFill>
                  <a:srgbClr val="000000"/>
                </a:solidFill>
              </a:defRPr>
            </a:pPr>
            <a:r>
              <a:t>Dress-down Fridays &amp; Events: Smart casual attire allowed, including the Lyceum company or 30th-anniversary short-sleeve shirt with a black / dark-colored pair of ladies' trousers</a:t>
            </a:r>
            <a:r>
              <a:rPr lang="en-US"/>
              <a:t>, </a:t>
            </a:r>
            <a:r>
              <a:t>or the standard Kurtha from the Uniform Hub.</a:t>
            </a:r>
          </a:p>
        </p:txBody>
      </p:sp>
      <p:pic>
        <p:nvPicPr>
          <p:cNvPr id="4" name="Picture 3" descr="Screenshot 2024-09-25 at 10.18.33"/>
          <p:cNvPicPr>
            <a:picLocks noChangeAspect="1"/>
          </p:cNvPicPr>
          <p:nvPr/>
        </p:nvPicPr>
        <p:blipFill>
          <a:blip r:embed="rId1"/>
          <a:stretch>
            <a:fillRect/>
          </a:stretch>
        </p:blipFill>
        <p:spPr>
          <a:xfrm>
            <a:off x="1982470" y="4408170"/>
            <a:ext cx="4479925" cy="2449830"/>
          </a:xfrm>
          <a:prstGeom prst="rect">
            <a:avLst/>
          </a:prstGeom>
        </p:spPr>
      </p:pic>
      <p:sp>
        <p:nvSpPr>
          <p:cNvPr id="8" name="Freeform: Shape 45"/>
          <p:cNvSpPr/>
          <p:nvPr/>
        </p:nvSpPr>
        <p:spPr>
          <a:xfrm rot="10800000">
            <a:off x="2214880" y="5906770"/>
            <a:ext cx="6929120" cy="951230"/>
          </a:xfrm>
          <a:custGeom>
            <a:avLst/>
            <a:gdLst>
              <a:gd name="connsiteX0" fmla="*/ 0 w 6928904"/>
              <a:gd name="connsiteY0" fmla="*/ 0 h 4848491"/>
              <a:gd name="connsiteX1" fmla="*/ 6928904 w 6928904"/>
              <a:gd name="connsiteY1" fmla="*/ 0 h 4848491"/>
              <a:gd name="connsiteX2" fmla="*/ 6888852 w 6928904"/>
              <a:gd name="connsiteY2" fmla="*/ 70683 h 4848491"/>
              <a:gd name="connsiteX3" fmla="*/ 6705314 w 6928904"/>
              <a:gd name="connsiteY3" fmla="*/ 281492 h 4848491"/>
              <a:gd name="connsiteX4" fmla="*/ 1591596 w 6928904"/>
              <a:gd name="connsiteY4" fmla="*/ 4627283 h 4848491"/>
              <a:gd name="connsiteX5" fmla="*/ 281557 w 6928904"/>
              <a:gd name="connsiteY5" fmla="*/ 4520933 h 4848491"/>
              <a:gd name="connsiteX6" fmla="*/ 0 w 6928904"/>
              <a:gd name="connsiteY6" fmla="*/ 4189623 h 4848491"/>
              <a:gd name="connsiteX7" fmla="*/ 0 w 6928904"/>
              <a:gd name="connsiteY7" fmla="*/ 0 h 484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8904" h="4848491">
                <a:moveTo>
                  <a:pt x="0" y="0"/>
                </a:moveTo>
                <a:lnTo>
                  <a:pt x="6928904" y="0"/>
                </a:lnTo>
                <a:lnTo>
                  <a:pt x="6888852" y="70683"/>
                </a:lnTo>
                <a:cubicBezTo>
                  <a:pt x="6839910" y="147911"/>
                  <a:pt x="6778650" y="219169"/>
                  <a:pt x="6705314" y="281492"/>
                </a:cubicBezTo>
                <a:lnTo>
                  <a:pt x="1591596" y="4627283"/>
                </a:lnTo>
                <a:cubicBezTo>
                  <a:pt x="1200472" y="4959672"/>
                  <a:pt x="613947" y="4912058"/>
                  <a:pt x="281557" y="4520933"/>
                </a:cubicBezTo>
                <a:lnTo>
                  <a:pt x="0" y="4189623"/>
                </a:lnTo>
                <a:lnTo>
                  <a:pt x="0" y="0"/>
                </a:lnTo>
                <a:close/>
              </a:path>
            </a:pathLst>
          </a:custGeom>
          <a:gradFill flip="none" rotWithShape="1">
            <a:gsLst>
              <a:gs pos="0">
                <a:srgbClr val="66CCFF">
                  <a:tint val="66000"/>
                  <a:satMod val="160000"/>
                </a:srgbClr>
              </a:gs>
              <a:gs pos="50000">
                <a:srgbClr val="66CCFF">
                  <a:tint val="44500"/>
                  <a:satMod val="160000"/>
                </a:srgbClr>
              </a:gs>
              <a:gs pos="100000">
                <a:srgbClr val="66CCFF">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pic>
        <p:nvPicPr>
          <p:cNvPr id="6" name="Picture 5" descr="LGH-1"/>
          <p:cNvPicPr>
            <a:picLocks noChangeAspect="1"/>
          </p:cNvPicPr>
          <p:nvPr/>
        </p:nvPicPr>
        <p:blipFill>
          <a:blip r:embed="rId2"/>
          <a:stretch>
            <a:fillRect/>
          </a:stretch>
        </p:blipFill>
        <p:spPr>
          <a:xfrm>
            <a:off x="7315835" y="6227445"/>
            <a:ext cx="1652270" cy="516255"/>
          </a:xfrm>
          <a:prstGeom prst="rect">
            <a:avLst/>
          </a:prstGeom>
        </p:spPr>
      </p:pic>
      <p:sp>
        <p:nvSpPr>
          <p:cNvPr id="5" name="Text Box 4"/>
          <p:cNvSpPr txBox="1"/>
          <p:nvPr/>
        </p:nvSpPr>
        <p:spPr>
          <a:xfrm>
            <a:off x="133985" y="6468110"/>
            <a:ext cx="2388870" cy="275590"/>
          </a:xfrm>
          <a:prstGeom prst="rect">
            <a:avLst/>
          </a:prstGeom>
          <a:noFill/>
        </p:spPr>
        <p:txBody>
          <a:bodyPr wrap="square" rtlCol="0">
            <a:spAutoFit/>
          </a:bodyPr>
          <a:p>
            <a:r>
              <a:rPr lang="en-US" sz="1200"/>
              <a:t>Powered by </a:t>
            </a:r>
            <a:endParaRPr lang="en-US" sz="1200"/>
          </a:p>
        </p:txBody>
      </p:sp>
      <p:pic>
        <p:nvPicPr>
          <p:cNvPr id="7" name="Picture 6" descr="HR"/>
          <p:cNvPicPr>
            <a:picLocks noChangeAspect="1"/>
          </p:cNvPicPr>
          <p:nvPr/>
        </p:nvPicPr>
        <p:blipFill>
          <a:blip r:embed="rId3"/>
          <a:stretch>
            <a:fillRect/>
          </a:stretch>
        </p:blipFill>
        <p:spPr>
          <a:xfrm>
            <a:off x="1122045" y="6387465"/>
            <a:ext cx="939800" cy="334010"/>
          </a:xfrm>
          <a:prstGeom prst="rect">
            <a:avLst/>
          </a:prstGeom>
        </p:spPr>
      </p:pic>
    </p:spTree>
  </p:cSld>
  <p:clrMapOvr>
    <a:masterClrMapping/>
  </p:clrMapOvr>
  <p:timing>
    <p:tnLst>
      <p:par>
        <p:cTn id="1" dur="indefinite" restart="never" nodeType="tmRoot"/>
      </p:par>
    </p:tnLst>
    <p:bldLst>
      <p:bldP spid="46" grpId="0" bldLvl="0" animBg="1"/>
      <p:bldP spid="8"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 name="Freeform: Shape 45"/>
          <p:cNvSpPr/>
          <p:nvPr/>
        </p:nvSpPr>
        <p:spPr>
          <a:xfrm>
            <a:off x="-1905" y="0"/>
            <a:ext cx="6929120" cy="951230"/>
          </a:xfrm>
          <a:custGeom>
            <a:avLst/>
            <a:gdLst>
              <a:gd name="connsiteX0" fmla="*/ 0 w 6928904"/>
              <a:gd name="connsiteY0" fmla="*/ 0 h 4848491"/>
              <a:gd name="connsiteX1" fmla="*/ 6928904 w 6928904"/>
              <a:gd name="connsiteY1" fmla="*/ 0 h 4848491"/>
              <a:gd name="connsiteX2" fmla="*/ 6888852 w 6928904"/>
              <a:gd name="connsiteY2" fmla="*/ 70683 h 4848491"/>
              <a:gd name="connsiteX3" fmla="*/ 6705314 w 6928904"/>
              <a:gd name="connsiteY3" fmla="*/ 281492 h 4848491"/>
              <a:gd name="connsiteX4" fmla="*/ 1591596 w 6928904"/>
              <a:gd name="connsiteY4" fmla="*/ 4627283 h 4848491"/>
              <a:gd name="connsiteX5" fmla="*/ 281557 w 6928904"/>
              <a:gd name="connsiteY5" fmla="*/ 4520933 h 4848491"/>
              <a:gd name="connsiteX6" fmla="*/ 0 w 6928904"/>
              <a:gd name="connsiteY6" fmla="*/ 4189623 h 4848491"/>
              <a:gd name="connsiteX7" fmla="*/ 0 w 6928904"/>
              <a:gd name="connsiteY7" fmla="*/ 0 h 484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8904" h="4848491">
                <a:moveTo>
                  <a:pt x="0" y="0"/>
                </a:moveTo>
                <a:lnTo>
                  <a:pt x="6928904" y="0"/>
                </a:lnTo>
                <a:lnTo>
                  <a:pt x="6888852" y="70683"/>
                </a:lnTo>
                <a:cubicBezTo>
                  <a:pt x="6839910" y="147911"/>
                  <a:pt x="6778650" y="219169"/>
                  <a:pt x="6705314" y="281492"/>
                </a:cubicBezTo>
                <a:lnTo>
                  <a:pt x="1591596" y="4627283"/>
                </a:lnTo>
                <a:cubicBezTo>
                  <a:pt x="1200472" y="4959672"/>
                  <a:pt x="613947" y="4912058"/>
                  <a:pt x="281557" y="4520933"/>
                </a:cubicBezTo>
                <a:lnTo>
                  <a:pt x="0" y="4189623"/>
                </a:lnTo>
                <a:lnTo>
                  <a:pt x="0" y="0"/>
                </a:lnTo>
                <a:close/>
              </a:path>
            </a:pathLst>
          </a:custGeom>
          <a:gradFill flip="none" rotWithShape="1">
            <a:gsLst>
              <a:gs pos="0">
                <a:srgbClr val="66CCFF">
                  <a:tint val="66000"/>
                  <a:satMod val="160000"/>
                </a:srgbClr>
              </a:gs>
              <a:gs pos="50000">
                <a:srgbClr val="66CCFF">
                  <a:tint val="44500"/>
                  <a:satMod val="160000"/>
                </a:srgbClr>
              </a:gs>
              <a:gs pos="100000">
                <a:srgbClr val="66CCFF">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defRPr sz="3600" b="1">
                <a:solidFill>
                  <a:srgbClr val="0066CC"/>
                </a:solidFill>
              </a:defRPr>
            </a:pPr>
            <a:r>
              <a:rPr sz="2800"/>
              <a:t>Approved dress for pregnant team members </a:t>
            </a:r>
            <a:endParaRPr sz="2800"/>
          </a:p>
        </p:txBody>
      </p:sp>
      <p:sp>
        <p:nvSpPr>
          <p:cNvPr id="3" name="Content Placeholder 2"/>
          <p:cNvSpPr>
            <a:spLocks noGrp="1"/>
          </p:cNvSpPr>
          <p:nvPr>
            <p:ph idx="1"/>
          </p:nvPr>
        </p:nvSpPr>
        <p:spPr>
          <a:xfrm>
            <a:off x="457200" y="1295400"/>
            <a:ext cx="8229600" cy="4525963"/>
          </a:xfrm>
        </p:spPr>
        <p:txBody>
          <a:bodyPr/>
          <a:lstStyle/>
          <a:p>
            <a:pPr>
              <a:defRPr sz="1800">
                <a:solidFill>
                  <a:srgbClr val="000000"/>
                </a:solidFill>
              </a:defRPr>
            </a:pPr>
            <a:r>
              <a:t>Pregnant team members are permitted to wear appropriate maternity dresses during the commencement of their 3rd month of pregnancy.</a:t>
            </a:r>
          </a:p>
          <a:p>
            <a:pPr>
              <a:defRPr sz="1800">
                <a:solidFill>
                  <a:srgbClr val="000000"/>
                </a:solidFill>
              </a:defRPr>
            </a:pPr>
            <a:r>
              <a:t>Such members are advised to communicate with their HR business partner for any additional dress-related concerns that arise due to their medical complications but changes in the dress can only be implemented with the approval of the management</a:t>
            </a:r>
            <a:r>
              <a:rPr lang="en-US"/>
              <a:t>.</a:t>
            </a:r>
            <a:endParaRPr lang="en-US"/>
          </a:p>
          <a:p>
            <a:pPr>
              <a:defRPr sz="1800">
                <a:solidFill>
                  <a:srgbClr val="000000"/>
                </a:solidFill>
              </a:defRPr>
            </a:pPr>
            <a:r>
              <a:t>Any form of pants or trousers worn must also be conservative. Gym pants and other modes of tight-fit leggings &amp; sportswear are not permitted within the company premises or while representing the company outdoors, especially during work hours</a:t>
            </a:r>
            <a:r>
              <a:rPr lang="en-US"/>
              <a:t>.</a:t>
            </a:r>
            <a:endParaRPr lang="en-US"/>
          </a:p>
        </p:txBody>
      </p:sp>
      <p:pic>
        <p:nvPicPr>
          <p:cNvPr id="4" name="Picture 3" descr="Screenshot 2024-09-25 at 10.33.46"/>
          <p:cNvPicPr>
            <a:picLocks noChangeAspect="1"/>
          </p:cNvPicPr>
          <p:nvPr/>
        </p:nvPicPr>
        <p:blipFill>
          <a:blip r:embed="rId1"/>
          <a:stretch>
            <a:fillRect/>
          </a:stretch>
        </p:blipFill>
        <p:spPr>
          <a:xfrm>
            <a:off x="3416300" y="4233545"/>
            <a:ext cx="1810385" cy="2386965"/>
          </a:xfrm>
          <a:prstGeom prst="rect">
            <a:avLst/>
          </a:prstGeom>
        </p:spPr>
      </p:pic>
      <p:sp>
        <p:nvSpPr>
          <p:cNvPr id="8" name="Freeform: Shape 45"/>
          <p:cNvSpPr/>
          <p:nvPr/>
        </p:nvSpPr>
        <p:spPr>
          <a:xfrm rot="10800000">
            <a:off x="2214880" y="5906770"/>
            <a:ext cx="6929120" cy="951230"/>
          </a:xfrm>
          <a:custGeom>
            <a:avLst/>
            <a:gdLst>
              <a:gd name="connsiteX0" fmla="*/ 0 w 6928904"/>
              <a:gd name="connsiteY0" fmla="*/ 0 h 4848491"/>
              <a:gd name="connsiteX1" fmla="*/ 6928904 w 6928904"/>
              <a:gd name="connsiteY1" fmla="*/ 0 h 4848491"/>
              <a:gd name="connsiteX2" fmla="*/ 6888852 w 6928904"/>
              <a:gd name="connsiteY2" fmla="*/ 70683 h 4848491"/>
              <a:gd name="connsiteX3" fmla="*/ 6705314 w 6928904"/>
              <a:gd name="connsiteY3" fmla="*/ 281492 h 4848491"/>
              <a:gd name="connsiteX4" fmla="*/ 1591596 w 6928904"/>
              <a:gd name="connsiteY4" fmla="*/ 4627283 h 4848491"/>
              <a:gd name="connsiteX5" fmla="*/ 281557 w 6928904"/>
              <a:gd name="connsiteY5" fmla="*/ 4520933 h 4848491"/>
              <a:gd name="connsiteX6" fmla="*/ 0 w 6928904"/>
              <a:gd name="connsiteY6" fmla="*/ 4189623 h 4848491"/>
              <a:gd name="connsiteX7" fmla="*/ 0 w 6928904"/>
              <a:gd name="connsiteY7" fmla="*/ 0 h 484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8904" h="4848491">
                <a:moveTo>
                  <a:pt x="0" y="0"/>
                </a:moveTo>
                <a:lnTo>
                  <a:pt x="6928904" y="0"/>
                </a:lnTo>
                <a:lnTo>
                  <a:pt x="6888852" y="70683"/>
                </a:lnTo>
                <a:cubicBezTo>
                  <a:pt x="6839910" y="147911"/>
                  <a:pt x="6778650" y="219169"/>
                  <a:pt x="6705314" y="281492"/>
                </a:cubicBezTo>
                <a:lnTo>
                  <a:pt x="1591596" y="4627283"/>
                </a:lnTo>
                <a:cubicBezTo>
                  <a:pt x="1200472" y="4959672"/>
                  <a:pt x="613947" y="4912058"/>
                  <a:pt x="281557" y="4520933"/>
                </a:cubicBezTo>
                <a:lnTo>
                  <a:pt x="0" y="4189623"/>
                </a:lnTo>
                <a:lnTo>
                  <a:pt x="0" y="0"/>
                </a:lnTo>
                <a:close/>
              </a:path>
            </a:pathLst>
          </a:custGeom>
          <a:gradFill flip="none" rotWithShape="1">
            <a:gsLst>
              <a:gs pos="0">
                <a:srgbClr val="66CCFF">
                  <a:tint val="66000"/>
                  <a:satMod val="160000"/>
                </a:srgbClr>
              </a:gs>
              <a:gs pos="50000">
                <a:srgbClr val="66CCFF">
                  <a:tint val="44500"/>
                  <a:satMod val="160000"/>
                </a:srgbClr>
              </a:gs>
              <a:gs pos="100000">
                <a:srgbClr val="66CCFF">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pic>
        <p:nvPicPr>
          <p:cNvPr id="6" name="Picture 5" descr="LGH-1"/>
          <p:cNvPicPr>
            <a:picLocks noChangeAspect="1"/>
          </p:cNvPicPr>
          <p:nvPr/>
        </p:nvPicPr>
        <p:blipFill>
          <a:blip r:embed="rId2"/>
          <a:stretch>
            <a:fillRect/>
          </a:stretch>
        </p:blipFill>
        <p:spPr>
          <a:xfrm>
            <a:off x="7315835" y="6227445"/>
            <a:ext cx="1652270" cy="516255"/>
          </a:xfrm>
          <a:prstGeom prst="rect">
            <a:avLst/>
          </a:prstGeom>
        </p:spPr>
      </p:pic>
      <p:sp>
        <p:nvSpPr>
          <p:cNvPr id="5" name="Text Box 4"/>
          <p:cNvSpPr txBox="1"/>
          <p:nvPr/>
        </p:nvSpPr>
        <p:spPr>
          <a:xfrm>
            <a:off x="133985" y="6468110"/>
            <a:ext cx="2388870" cy="275590"/>
          </a:xfrm>
          <a:prstGeom prst="rect">
            <a:avLst/>
          </a:prstGeom>
          <a:noFill/>
        </p:spPr>
        <p:txBody>
          <a:bodyPr wrap="square" rtlCol="0">
            <a:spAutoFit/>
          </a:bodyPr>
          <a:p>
            <a:r>
              <a:rPr lang="en-US" sz="1200"/>
              <a:t>Powered by </a:t>
            </a:r>
            <a:endParaRPr lang="en-US" sz="1200"/>
          </a:p>
        </p:txBody>
      </p:sp>
      <p:pic>
        <p:nvPicPr>
          <p:cNvPr id="7" name="Picture 6" descr="HR"/>
          <p:cNvPicPr>
            <a:picLocks noChangeAspect="1"/>
          </p:cNvPicPr>
          <p:nvPr/>
        </p:nvPicPr>
        <p:blipFill>
          <a:blip r:embed="rId3"/>
          <a:stretch>
            <a:fillRect/>
          </a:stretch>
        </p:blipFill>
        <p:spPr>
          <a:xfrm>
            <a:off x="1122045" y="6387465"/>
            <a:ext cx="939800" cy="334010"/>
          </a:xfrm>
          <a:prstGeom prst="rect">
            <a:avLst/>
          </a:prstGeom>
        </p:spPr>
      </p:pic>
    </p:spTree>
  </p:cSld>
  <p:clrMapOvr>
    <a:masterClrMapping/>
  </p:clrMapOvr>
  <p:timing>
    <p:tnLst>
      <p:par>
        <p:cTn id="1" dur="indefinite" restart="never" nodeType="tmRoot"/>
      </p:par>
    </p:tnLst>
    <p:bldLst>
      <p:bldP spid="46" grpId="0" bldLvl="0" animBg="1"/>
      <p:bldP spid="8"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 name="Freeform: Shape 45"/>
          <p:cNvSpPr/>
          <p:nvPr/>
        </p:nvSpPr>
        <p:spPr>
          <a:xfrm>
            <a:off x="-1905" y="0"/>
            <a:ext cx="6929120" cy="951230"/>
          </a:xfrm>
          <a:custGeom>
            <a:avLst/>
            <a:gdLst>
              <a:gd name="connsiteX0" fmla="*/ 0 w 6928904"/>
              <a:gd name="connsiteY0" fmla="*/ 0 h 4848491"/>
              <a:gd name="connsiteX1" fmla="*/ 6928904 w 6928904"/>
              <a:gd name="connsiteY1" fmla="*/ 0 h 4848491"/>
              <a:gd name="connsiteX2" fmla="*/ 6888852 w 6928904"/>
              <a:gd name="connsiteY2" fmla="*/ 70683 h 4848491"/>
              <a:gd name="connsiteX3" fmla="*/ 6705314 w 6928904"/>
              <a:gd name="connsiteY3" fmla="*/ 281492 h 4848491"/>
              <a:gd name="connsiteX4" fmla="*/ 1591596 w 6928904"/>
              <a:gd name="connsiteY4" fmla="*/ 4627283 h 4848491"/>
              <a:gd name="connsiteX5" fmla="*/ 281557 w 6928904"/>
              <a:gd name="connsiteY5" fmla="*/ 4520933 h 4848491"/>
              <a:gd name="connsiteX6" fmla="*/ 0 w 6928904"/>
              <a:gd name="connsiteY6" fmla="*/ 4189623 h 4848491"/>
              <a:gd name="connsiteX7" fmla="*/ 0 w 6928904"/>
              <a:gd name="connsiteY7" fmla="*/ 0 h 484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8904" h="4848491">
                <a:moveTo>
                  <a:pt x="0" y="0"/>
                </a:moveTo>
                <a:lnTo>
                  <a:pt x="6928904" y="0"/>
                </a:lnTo>
                <a:lnTo>
                  <a:pt x="6888852" y="70683"/>
                </a:lnTo>
                <a:cubicBezTo>
                  <a:pt x="6839910" y="147911"/>
                  <a:pt x="6778650" y="219169"/>
                  <a:pt x="6705314" y="281492"/>
                </a:cubicBezTo>
                <a:lnTo>
                  <a:pt x="1591596" y="4627283"/>
                </a:lnTo>
                <a:cubicBezTo>
                  <a:pt x="1200472" y="4959672"/>
                  <a:pt x="613947" y="4912058"/>
                  <a:pt x="281557" y="4520933"/>
                </a:cubicBezTo>
                <a:lnTo>
                  <a:pt x="0" y="4189623"/>
                </a:lnTo>
                <a:lnTo>
                  <a:pt x="0" y="0"/>
                </a:lnTo>
                <a:close/>
              </a:path>
            </a:pathLst>
          </a:custGeom>
          <a:gradFill flip="none" rotWithShape="1">
            <a:gsLst>
              <a:gs pos="0">
                <a:srgbClr val="66CCFF">
                  <a:tint val="66000"/>
                  <a:satMod val="160000"/>
                </a:srgbClr>
              </a:gs>
              <a:gs pos="50000">
                <a:srgbClr val="66CCFF">
                  <a:tint val="44500"/>
                  <a:satMod val="160000"/>
                </a:srgbClr>
              </a:gs>
              <a:gs pos="100000">
                <a:srgbClr val="66CCFF">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4762"/>
            <a:ext cx="8229600" cy="1143000"/>
          </a:xfrm>
        </p:spPr>
        <p:txBody>
          <a:bodyPr/>
          <a:lstStyle/>
          <a:p>
            <a:pPr>
              <a:defRPr sz="3600" b="1">
                <a:solidFill>
                  <a:srgbClr val="0066CC"/>
                </a:solidFill>
              </a:defRPr>
            </a:pPr>
            <a:r>
              <a:rPr sz="2400">
                <a:sym typeface="+mn-ea"/>
              </a:rPr>
              <a:t>Dress Code Guidelines</a:t>
            </a:r>
            <a:r>
              <a:rPr lang="en-US" sz="2400">
                <a:sym typeface="+mn-ea"/>
              </a:rPr>
              <a:t> - Male</a:t>
            </a:r>
            <a:r>
              <a:rPr sz="2400">
                <a:sym typeface="+mn-ea"/>
              </a:rPr>
              <a:t> Team Members</a:t>
            </a:r>
            <a:endParaRPr sz="2400">
              <a:sym typeface="+mn-ea"/>
            </a:endParaRPr>
          </a:p>
        </p:txBody>
      </p:sp>
      <p:sp>
        <p:nvSpPr>
          <p:cNvPr id="3" name="Content Placeholder 2"/>
          <p:cNvSpPr>
            <a:spLocks noGrp="1"/>
          </p:cNvSpPr>
          <p:nvPr>
            <p:ph idx="1"/>
          </p:nvPr>
        </p:nvSpPr>
        <p:spPr>
          <a:xfrm>
            <a:off x="457200" y="1104900"/>
            <a:ext cx="8229600" cy="4525963"/>
          </a:xfrm>
        </p:spPr>
        <p:txBody>
          <a:bodyPr/>
          <a:lstStyle/>
          <a:p>
            <a:pPr>
              <a:defRPr sz="1800">
                <a:solidFill>
                  <a:srgbClr val="000000"/>
                </a:solidFill>
              </a:defRPr>
            </a:pPr>
            <a:r>
              <a:t>General Office Attire: Business or smart casual, long-sleeved plain shirts with collars, black belt, and black/similar color trousers.</a:t>
            </a:r>
          </a:p>
          <a:p>
            <a:pPr>
              <a:defRPr sz="1800">
                <a:solidFill>
                  <a:srgbClr val="000000"/>
                </a:solidFill>
              </a:defRPr>
            </a:pPr>
            <a:r>
              <a:t>Shirts &amp; Accessories: Shirts must be tucked in; </a:t>
            </a:r>
            <a:r>
              <a:rPr lang="en-US"/>
              <a:t>end of the </a:t>
            </a:r>
            <a:r>
              <a:t>belt</a:t>
            </a:r>
            <a:r>
              <a:rPr lang="en-US"/>
              <a:t> must</a:t>
            </a:r>
            <a:r>
              <a:t> not </a:t>
            </a:r>
            <a:r>
              <a:rPr lang="en-US"/>
              <a:t>be left </a:t>
            </a:r>
            <a:r>
              <a:t>hang</a:t>
            </a:r>
            <a:r>
              <a:rPr lang="en-US"/>
              <a:t>ing</a:t>
            </a:r>
            <a:r>
              <a:t>. Professional cufflinks and tie pins are allowed.</a:t>
            </a:r>
          </a:p>
          <a:p>
            <a:pPr>
              <a:defRPr sz="1800">
                <a:solidFill>
                  <a:srgbClr val="000000"/>
                </a:solidFill>
              </a:defRPr>
            </a:pPr>
            <a:r>
              <a:t>Prohibited: No collarless or short-sleeved shirts (except on dress-down Fridays with company T-shirts).</a:t>
            </a:r>
          </a:p>
          <a:p>
            <a:pPr>
              <a:defRPr sz="1800">
                <a:solidFill>
                  <a:srgbClr val="000000"/>
                </a:solidFill>
              </a:defRPr>
            </a:pPr>
            <a:r>
              <a:t>Grooming: Cleanly trimmed fingernails are mandatory; no growing fingernails.</a:t>
            </a:r>
          </a:p>
          <a:p>
            <a:pPr>
              <a:defRPr sz="1800">
                <a:solidFill>
                  <a:srgbClr val="000000"/>
                </a:solidFill>
              </a:defRPr>
            </a:pPr>
            <a:r>
              <a:t>Clothing &amp; Appearance: Must be neat, clean, and ironed.</a:t>
            </a:r>
          </a:p>
          <a:p>
            <a:pPr>
              <a:defRPr sz="1800">
                <a:solidFill>
                  <a:srgbClr val="000000"/>
                </a:solidFill>
              </a:defRPr>
            </a:pPr>
            <a:r>
              <a:t>Beards: Clean-shaven or well-groomed beards are allowed.</a:t>
            </a:r>
          </a:p>
          <a:p>
            <a:pPr>
              <a:defRPr sz="1800">
                <a:solidFill>
                  <a:srgbClr val="000000"/>
                </a:solidFill>
              </a:defRPr>
            </a:pPr>
            <a:r>
              <a:t>Eyebrow Slits: Not allowed. Must be covered up</a:t>
            </a:r>
          </a:p>
        </p:txBody>
      </p:sp>
      <p:pic>
        <p:nvPicPr>
          <p:cNvPr id="4" name="Picture 3" descr="Screenshot 2024-09-25 at 10.48.06"/>
          <p:cNvPicPr>
            <a:picLocks noChangeAspect="1"/>
          </p:cNvPicPr>
          <p:nvPr/>
        </p:nvPicPr>
        <p:blipFill>
          <a:blip r:embed="rId1"/>
          <a:stretch>
            <a:fillRect/>
          </a:stretch>
        </p:blipFill>
        <p:spPr>
          <a:xfrm>
            <a:off x="1122045" y="4600575"/>
            <a:ext cx="2541905" cy="1786890"/>
          </a:xfrm>
          <a:prstGeom prst="rect">
            <a:avLst/>
          </a:prstGeom>
        </p:spPr>
      </p:pic>
      <p:pic>
        <p:nvPicPr>
          <p:cNvPr id="5" name="Picture 4" descr="Screenshot 2024-09-25 at 10.48.21"/>
          <p:cNvPicPr>
            <a:picLocks noChangeAspect="1"/>
          </p:cNvPicPr>
          <p:nvPr/>
        </p:nvPicPr>
        <p:blipFill>
          <a:blip r:embed="rId2"/>
          <a:stretch>
            <a:fillRect/>
          </a:stretch>
        </p:blipFill>
        <p:spPr>
          <a:xfrm>
            <a:off x="4475480" y="4606290"/>
            <a:ext cx="1891030" cy="1798320"/>
          </a:xfrm>
          <a:prstGeom prst="rect">
            <a:avLst/>
          </a:prstGeom>
        </p:spPr>
      </p:pic>
      <p:pic>
        <p:nvPicPr>
          <p:cNvPr id="6" name="Picture 5" descr="Screenshot 2024-09-25 at 10.48.35"/>
          <p:cNvPicPr>
            <a:picLocks noChangeAspect="1"/>
          </p:cNvPicPr>
          <p:nvPr/>
        </p:nvPicPr>
        <p:blipFill>
          <a:blip r:embed="rId3"/>
          <a:stretch>
            <a:fillRect/>
          </a:stretch>
        </p:blipFill>
        <p:spPr>
          <a:xfrm>
            <a:off x="7331075" y="3956050"/>
            <a:ext cx="1621790" cy="1859280"/>
          </a:xfrm>
          <a:prstGeom prst="rect">
            <a:avLst/>
          </a:prstGeom>
        </p:spPr>
      </p:pic>
      <p:sp>
        <p:nvSpPr>
          <p:cNvPr id="8" name="Freeform: Shape 45"/>
          <p:cNvSpPr/>
          <p:nvPr/>
        </p:nvSpPr>
        <p:spPr>
          <a:xfrm rot="10800000">
            <a:off x="2214880" y="5906770"/>
            <a:ext cx="6929120" cy="951230"/>
          </a:xfrm>
          <a:custGeom>
            <a:avLst/>
            <a:gdLst>
              <a:gd name="connsiteX0" fmla="*/ 0 w 6928904"/>
              <a:gd name="connsiteY0" fmla="*/ 0 h 4848491"/>
              <a:gd name="connsiteX1" fmla="*/ 6928904 w 6928904"/>
              <a:gd name="connsiteY1" fmla="*/ 0 h 4848491"/>
              <a:gd name="connsiteX2" fmla="*/ 6888852 w 6928904"/>
              <a:gd name="connsiteY2" fmla="*/ 70683 h 4848491"/>
              <a:gd name="connsiteX3" fmla="*/ 6705314 w 6928904"/>
              <a:gd name="connsiteY3" fmla="*/ 281492 h 4848491"/>
              <a:gd name="connsiteX4" fmla="*/ 1591596 w 6928904"/>
              <a:gd name="connsiteY4" fmla="*/ 4627283 h 4848491"/>
              <a:gd name="connsiteX5" fmla="*/ 281557 w 6928904"/>
              <a:gd name="connsiteY5" fmla="*/ 4520933 h 4848491"/>
              <a:gd name="connsiteX6" fmla="*/ 0 w 6928904"/>
              <a:gd name="connsiteY6" fmla="*/ 4189623 h 4848491"/>
              <a:gd name="connsiteX7" fmla="*/ 0 w 6928904"/>
              <a:gd name="connsiteY7" fmla="*/ 0 h 484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8904" h="4848491">
                <a:moveTo>
                  <a:pt x="0" y="0"/>
                </a:moveTo>
                <a:lnTo>
                  <a:pt x="6928904" y="0"/>
                </a:lnTo>
                <a:lnTo>
                  <a:pt x="6888852" y="70683"/>
                </a:lnTo>
                <a:cubicBezTo>
                  <a:pt x="6839910" y="147911"/>
                  <a:pt x="6778650" y="219169"/>
                  <a:pt x="6705314" y="281492"/>
                </a:cubicBezTo>
                <a:lnTo>
                  <a:pt x="1591596" y="4627283"/>
                </a:lnTo>
                <a:cubicBezTo>
                  <a:pt x="1200472" y="4959672"/>
                  <a:pt x="613947" y="4912058"/>
                  <a:pt x="281557" y="4520933"/>
                </a:cubicBezTo>
                <a:lnTo>
                  <a:pt x="0" y="4189623"/>
                </a:lnTo>
                <a:lnTo>
                  <a:pt x="0" y="0"/>
                </a:lnTo>
                <a:close/>
              </a:path>
            </a:pathLst>
          </a:custGeom>
          <a:gradFill flip="none" rotWithShape="1">
            <a:gsLst>
              <a:gs pos="0">
                <a:srgbClr val="66CCFF">
                  <a:tint val="66000"/>
                  <a:satMod val="160000"/>
                </a:srgbClr>
              </a:gs>
              <a:gs pos="50000">
                <a:srgbClr val="66CCFF">
                  <a:tint val="44500"/>
                  <a:satMod val="160000"/>
                </a:srgbClr>
              </a:gs>
              <a:gs pos="100000">
                <a:srgbClr val="66CCFF">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pic>
        <p:nvPicPr>
          <p:cNvPr id="7" name="Picture 6" descr="LGH-1"/>
          <p:cNvPicPr>
            <a:picLocks noChangeAspect="1"/>
          </p:cNvPicPr>
          <p:nvPr/>
        </p:nvPicPr>
        <p:blipFill>
          <a:blip r:embed="rId4"/>
          <a:stretch>
            <a:fillRect/>
          </a:stretch>
        </p:blipFill>
        <p:spPr>
          <a:xfrm>
            <a:off x="7315835" y="6227445"/>
            <a:ext cx="1652270" cy="516255"/>
          </a:xfrm>
          <a:prstGeom prst="rect">
            <a:avLst/>
          </a:prstGeom>
        </p:spPr>
      </p:pic>
      <p:sp>
        <p:nvSpPr>
          <p:cNvPr id="9" name="Text Box 8"/>
          <p:cNvSpPr txBox="1"/>
          <p:nvPr/>
        </p:nvSpPr>
        <p:spPr>
          <a:xfrm>
            <a:off x="133985" y="6468110"/>
            <a:ext cx="2388870" cy="275590"/>
          </a:xfrm>
          <a:prstGeom prst="rect">
            <a:avLst/>
          </a:prstGeom>
          <a:noFill/>
        </p:spPr>
        <p:txBody>
          <a:bodyPr wrap="square" rtlCol="0">
            <a:spAutoFit/>
          </a:bodyPr>
          <a:p>
            <a:r>
              <a:rPr lang="en-US" sz="1200"/>
              <a:t>Powered by </a:t>
            </a:r>
            <a:endParaRPr lang="en-US" sz="1200"/>
          </a:p>
        </p:txBody>
      </p:sp>
      <p:pic>
        <p:nvPicPr>
          <p:cNvPr id="10" name="Picture 9" descr="HR"/>
          <p:cNvPicPr>
            <a:picLocks noChangeAspect="1"/>
          </p:cNvPicPr>
          <p:nvPr/>
        </p:nvPicPr>
        <p:blipFill>
          <a:blip r:embed="rId5"/>
          <a:stretch>
            <a:fillRect/>
          </a:stretch>
        </p:blipFill>
        <p:spPr>
          <a:xfrm>
            <a:off x="1122045" y="6387465"/>
            <a:ext cx="939800" cy="334010"/>
          </a:xfrm>
          <a:prstGeom prst="rect">
            <a:avLst/>
          </a:prstGeom>
        </p:spPr>
      </p:pic>
    </p:spTree>
  </p:cSld>
  <p:clrMapOvr>
    <a:masterClrMapping/>
  </p:clrMapOvr>
  <p:timing>
    <p:tnLst>
      <p:par>
        <p:cTn id="1" dur="indefinite" restart="never" nodeType="tmRoot"/>
      </p:par>
    </p:tnLst>
    <p:bldLst>
      <p:bldP spid="46" grpId="0" bldLvl="0" animBg="1"/>
      <p:bldP spid="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 name="Freeform: Shape 45"/>
          <p:cNvSpPr/>
          <p:nvPr/>
        </p:nvSpPr>
        <p:spPr>
          <a:xfrm>
            <a:off x="-1905" y="0"/>
            <a:ext cx="6929120" cy="951230"/>
          </a:xfrm>
          <a:custGeom>
            <a:avLst/>
            <a:gdLst>
              <a:gd name="connsiteX0" fmla="*/ 0 w 6928904"/>
              <a:gd name="connsiteY0" fmla="*/ 0 h 4848491"/>
              <a:gd name="connsiteX1" fmla="*/ 6928904 w 6928904"/>
              <a:gd name="connsiteY1" fmla="*/ 0 h 4848491"/>
              <a:gd name="connsiteX2" fmla="*/ 6888852 w 6928904"/>
              <a:gd name="connsiteY2" fmla="*/ 70683 h 4848491"/>
              <a:gd name="connsiteX3" fmla="*/ 6705314 w 6928904"/>
              <a:gd name="connsiteY3" fmla="*/ 281492 h 4848491"/>
              <a:gd name="connsiteX4" fmla="*/ 1591596 w 6928904"/>
              <a:gd name="connsiteY4" fmla="*/ 4627283 h 4848491"/>
              <a:gd name="connsiteX5" fmla="*/ 281557 w 6928904"/>
              <a:gd name="connsiteY5" fmla="*/ 4520933 h 4848491"/>
              <a:gd name="connsiteX6" fmla="*/ 0 w 6928904"/>
              <a:gd name="connsiteY6" fmla="*/ 4189623 h 4848491"/>
              <a:gd name="connsiteX7" fmla="*/ 0 w 6928904"/>
              <a:gd name="connsiteY7" fmla="*/ 0 h 484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8904" h="4848491">
                <a:moveTo>
                  <a:pt x="0" y="0"/>
                </a:moveTo>
                <a:lnTo>
                  <a:pt x="6928904" y="0"/>
                </a:lnTo>
                <a:lnTo>
                  <a:pt x="6888852" y="70683"/>
                </a:lnTo>
                <a:cubicBezTo>
                  <a:pt x="6839910" y="147911"/>
                  <a:pt x="6778650" y="219169"/>
                  <a:pt x="6705314" y="281492"/>
                </a:cubicBezTo>
                <a:lnTo>
                  <a:pt x="1591596" y="4627283"/>
                </a:lnTo>
                <a:cubicBezTo>
                  <a:pt x="1200472" y="4959672"/>
                  <a:pt x="613947" y="4912058"/>
                  <a:pt x="281557" y="4520933"/>
                </a:cubicBezTo>
                <a:lnTo>
                  <a:pt x="0" y="4189623"/>
                </a:lnTo>
                <a:lnTo>
                  <a:pt x="0" y="0"/>
                </a:lnTo>
                <a:close/>
              </a:path>
            </a:pathLst>
          </a:custGeom>
          <a:gradFill flip="none" rotWithShape="1">
            <a:gsLst>
              <a:gs pos="0">
                <a:srgbClr val="66CCFF">
                  <a:tint val="66000"/>
                  <a:satMod val="160000"/>
                </a:srgbClr>
              </a:gs>
              <a:gs pos="50000">
                <a:srgbClr val="66CCFF">
                  <a:tint val="44500"/>
                  <a:satMod val="160000"/>
                </a:srgbClr>
              </a:gs>
              <a:gs pos="100000">
                <a:srgbClr val="66CCFF">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defRPr sz="3600" b="1">
                <a:solidFill>
                  <a:srgbClr val="0066CC"/>
                </a:solidFill>
              </a:defRPr>
            </a:pPr>
            <a:r>
              <a:rPr sz="2800"/>
              <a:t>Common appearance tips for both genders</a:t>
            </a:r>
            <a:endParaRPr sz="2800"/>
          </a:p>
        </p:txBody>
      </p:sp>
      <p:sp>
        <p:nvSpPr>
          <p:cNvPr id="3" name="Content Placeholder 2"/>
          <p:cNvSpPr>
            <a:spLocks noGrp="1"/>
          </p:cNvSpPr>
          <p:nvPr>
            <p:ph idx="1"/>
          </p:nvPr>
        </p:nvSpPr>
        <p:spPr>
          <a:xfrm>
            <a:off x="457200" y="1497330"/>
            <a:ext cx="8229600" cy="4525963"/>
          </a:xfrm>
        </p:spPr>
        <p:txBody>
          <a:bodyPr/>
          <a:lstStyle/>
          <a:p>
            <a:pPr marL="0" indent="0">
              <a:buNone/>
              <a:defRPr sz="1800">
                <a:solidFill>
                  <a:srgbClr val="000000"/>
                </a:solidFill>
              </a:defRPr>
            </a:pPr>
            <a:r>
              <a:t>Hairstyles - Guidelines for Both Genders</a:t>
            </a:r>
          </a:p>
          <a:p>
            <a:pPr>
              <a:defRPr sz="1800">
                <a:solidFill>
                  <a:srgbClr val="000000"/>
                </a:solidFill>
              </a:defRPr>
            </a:pPr>
            <a:r>
              <a:t>Team members of both genders are advised to have well-groomed hair while at the office premises. Slightly tinted/colored hair with brown or black colors is acceptable for both genders. </a:t>
            </a:r>
          </a:p>
          <a:p>
            <a:pPr>
              <a:defRPr sz="1800">
                <a:solidFill>
                  <a:srgbClr val="000000"/>
                </a:solidFill>
              </a:defRPr>
            </a:pPr>
            <a:r>
              <a:t>Decent hairstyles appropriate for the company are permitted. Hair braids and unnatural hair colors are not allowed for either gender. In addition to the aforementioned points, male employees are not allowed to have hair buns.</a:t>
            </a:r>
          </a:p>
          <a:p>
            <a:pPr>
              <a:defRPr sz="1800">
                <a:solidFill>
                  <a:srgbClr val="000000"/>
                </a:solidFill>
              </a:defRPr>
            </a:pPr>
          </a:p>
        </p:txBody>
      </p:sp>
      <p:pic>
        <p:nvPicPr>
          <p:cNvPr id="4" name="Picture 3" descr="Screenshot 2024-09-25 at 11.16.49"/>
          <p:cNvPicPr>
            <a:picLocks noChangeAspect="1"/>
          </p:cNvPicPr>
          <p:nvPr/>
        </p:nvPicPr>
        <p:blipFill>
          <a:blip r:embed="rId1"/>
          <a:stretch>
            <a:fillRect/>
          </a:stretch>
        </p:blipFill>
        <p:spPr>
          <a:xfrm>
            <a:off x="579120" y="3879850"/>
            <a:ext cx="7777480" cy="2317115"/>
          </a:xfrm>
          <a:prstGeom prst="rect">
            <a:avLst/>
          </a:prstGeom>
        </p:spPr>
      </p:pic>
      <p:sp>
        <p:nvSpPr>
          <p:cNvPr id="8" name="Freeform: Shape 45"/>
          <p:cNvSpPr/>
          <p:nvPr/>
        </p:nvSpPr>
        <p:spPr>
          <a:xfrm rot="10800000">
            <a:off x="2214880" y="5906770"/>
            <a:ext cx="6929120" cy="951230"/>
          </a:xfrm>
          <a:custGeom>
            <a:avLst/>
            <a:gdLst>
              <a:gd name="connsiteX0" fmla="*/ 0 w 6928904"/>
              <a:gd name="connsiteY0" fmla="*/ 0 h 4848491"/>
              <a:gd name="connsiteX1" fmla="*/ 6928904 w 6928904"/>
              <a:gd name="connsiteY1" fmla="*/ 0 h 4848491"/>
              <a:gd name="connsiteX2" fmla="*/ 6888852 w 6928904"/>
              <a:gd name="connsiteY2" fmla="*/ 70683 h 4848491"/>
              <a:gd name="connsiteX3" fmla="*/ 6705314 w 6928904"/>
              <a:gd name="connsiteY3" fmla="*/ 281492 h 4848491"/>
              <a:gd name="connsiteX4" fmla="*/ 1591596 w 6928904"/>
              <a:gd name="connsiteY4" fmla="*/ 4627283 h 4848491"/>
              <a:gd name="connsiteX5" fmla="*/ 281557 w 6928904"/>
              <a:gd name="connsiteY5" fmla="*/ 4520933 h 4848491"/>
              <a:gd name="connsiteX6" fmla="*/ 0 w 6928904"/>
              <a:gd name="connsiteY6" fmla="*/ 4189623 h 4848491"/>
              <a:gd name="connsiteX7" fmla="*/ 0 w 6928904"/>
              <a:gd name="connsiteY7" fmla="*/ 0 h 484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8904" h="4848491">
                <a:moveTo>
                  <a:pt x="0" y="0"/>
                </a:moveTo>
                <a:lnTo>
                  <a:pt x="6928904" y="0"/>
                </a:lnTo>
                <a:lnTo>
                  <a:pt x="6888852" y="70683"/>
                </a:lnTo>
                <a:cubicBezTo>
                  <a:pt x="6839910" y="147911"/>
                  <a:pt x="6778650" y="219169"/>
                  <a:pt x="6705314" y="281492"/>
                </a:cubicBezTo>
                <a:lnTo>
                  <a:pt x="1591596" y="4627283"/>
                </a:lnTo>
                <a:cubicBezTo>
                  <a:pt x="1200472" y="4959672"/>
                  <a:pt x="613947" y="4912058"/>
                  <a:pt x="281557" y="4520933"/>
                </a:cubicBezTo>
                <a:lnTo>
                  <a:pt x="0" y="4189623"/>
                </a:lnTo>
                <a:lnTo>
                  <a:pt x="0" y="0"/>
                </a:lnTo>
                <a:close/>
              </a:path>
            </a:pathLst>
          </a:custGeom>
          <a:gradFill flip="none" rotWithShape="1">
            <a:gsLst>
              <a:gs pos="0">
                <a:srgbClr val="66CCFF">
                  <a:tint val="66000"/>
                  <a:satMod val="160000"/>
                </a:srgbClr>
              </a:gs>
              <a:gs pos="50000">
                <a:srgbClr val="66CCFF">
                  <a:tint val="44500"/>
                  <a:satMod val="160000"/>
                </a:srgbClr>
              </a:gs>
              <a:gs pos="100000">
                <a:srgbClr val="66CCFF">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pic>
        <p:nvPicPr>
          <p:cNvPr id="6" name="Picture 5" descr="LGH-1"/>
          <p:cNvPicPr>
            <a:picLocks noChangeAspect="1"/>
          </p:cNvPicPr>
          <p:nvPr/>
        </p:nvPicPr>
        <p:blipFill>
          <a:blip r:embed="rId2"/>
          <a:stretch>
            <a:fillRect/>
          </a:stretch>
        </p:blipFill>
        <p:spPr>
          <a:xfrm>
            <a:off x="7315835" y="6227445"/>
            <a:ext cx="1652270" cy="516255"/>
          </a:xfrm>
          <a:prstGeom prst="rect">
            <a:avLst/>
          </a:prstGeom>
        </p:spPr>
      </p:pic>
      <p:sp>
        <p:nvSpPr>
          <p:cNvPr id="5" name="Text Box 4"/>
          <p:cNvSpPr txBox="1"/>
          <p:nvPr/>
        </p:nvSpPr>
        <p:spPr>
          <a:xfrm>
            <a:off x="133985" y="6468110"/>
            <a:ext cx="2388870" cy="275590"/>
          </a:xfrm>
          <a:prstGeom prst="rect">
            <a:avLst/>
          </a:prstGeom>
          <a:noFill/>
        </p:spPr>
        <p:txBody>
          <a:bodyPr wrap="square" rtlCol="0">
            <a:spAutoFit/>
          </a:bodyPr>
          <a:p>
            <a:r>
              <a:rPr lang="en-US" sz="1200"/>
              <a:t>Powered by </a:t>
            </a:r>
            <a:endParaRPr lang="en-US" sz="1200"/>
          </a:p>
        </p:txBody>
      </p:sp>
      <p:pic>
        <p:nvPicPr>
          <p:cNvPr id="7" name="Picture 6" descr="HR"/>
          <p:cNvPicPr>
            <a:picLocks noChangeAspect="1"/>
          </p:cNvPicPr>
          <p:nvPr/>
        </p:nvPicPr>
        <p:blipFill>
          <a:blip r:embed="rId3"/>
          <a:stretch>
            <a:fillRect/>
          </a:stretch>
        </p:blipFill>
        <p:spPr>
          <a:xfrm>
            <a:off x="1122045" y="6387465"/>
            <a:ext cx="939800" cy="334010"/>
          </a:xfrm>
          <a:prstGeom prst="rect">
            <a:avLst/>
          </a:prstGeom>
        </p:spPr>
      </p:pic>
    </p:spTree>
  </p:cSld>
  <p:clrMapOvr>
    <a:masterClrMapping/>
  </p:clrMapOvr>
  <p:timing>
    <p:tnLst>
      <p:par>
        <p:cTn id="1" dur="indefinite" restart="never" nodeType="tmRoot"/>
      </p:par>
    </p:tnLst>
    <p:bldLst>
      <p:bldP spid="46" grpId="0" bldLvl="0" animBg="1"/>
      <p:bldP spid="8" grpId="0" bldLvl="0" animBg="1"/>
    </p:bld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6261</Words>
  <Application>WPS Writer</Application>
  <PresentationFormat>On-screen Show (4:3)</PresentationFormat>
  <Paragraphs>150</Paragraphs>
  <Slides>13</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13</vt:i4>
      </vt:variant>
    </vt:vector>
  </HeadingPairs>
  <TitlesOfParts>
    <vt:vector size="24" baseType="lpstr">
      <vt:lpstr>Arial</vt:lpstr>
      <vt:lpstr>SimSun</vt:lpstr>
      <vt:lpstr>Wingdings</vt:lpstr>
      <vt:lpstr>Apple SD Gothic Neo Regular</vt:lpstr>
      <vt:lpstr>Microsoft YaHei</vt:lpstr>
      <vt:lpstr>汉仪旗黑</vt:lpstr>
      <vt:lpstr>Calibri</vt:lpstr>
      <vt:lpstr>Helvetica Neue</vt:lpstr>
      <vt:lpstr>宋体-简</vt:lpstr>
      <vt:lpstr>Arial Unicode MS</vt:lpstr>
      <vt:lpstr>Default Design</vt:lpstr>
      <vt:lpstr>Dress Code Policy</vt:lpstr>
      <vt:lpstr>Content</vt:lpstr>
      <vt:lpstr>Policy Statement &amp; Scope</vt:lpstr>
      <vt:lpstr>Policy Elements</vt:lpstr>
      <vt:lpstr>Uniform and Office Wear Guidelines</vt:lpstr>
      <vt:lpstr> Dress Code Guidelines - Female Team Members</vt:lpstr>
      <vt:lpstr>Approved dress for pregnant team members </vt:lpstr>
      <vt:lpstr>Dress Code Guidelines - Male Team Members</vt:lpstr>
      <vt:lpstr>Common appearance tips for both genders</vt:lpstr>
      <vt:lpstr>Common appearance tips for both genders</vt:lpstr>
      <vt:lpstr>Common appearance tips for both genders</vt:lpstr>
      <vt:lpstr>Roles and Responsibilities &amp; Disciplinary Consequences</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generated using python-pptx</dc:description>
  <cp:lastModifiedBy>Shamali Perera - NEXTGEN Human Capital</cp:lastModifiedBy>
  <cp:revision>24</cp:revision>
  <dcterms:created xsi:type="dcterms:W3CDTF">2024-09-25T07:44:27Z</dcterms:created>
  <dcterms:modified xsi:type="dcterms:W3CDTF">2024-09-25T07:44:27Z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1033-5.6.0.8082</vt:lpwstr>
  </property>
</Properties>
</file>